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95" r:id="rId3"/>
    <p:sldId id="296" r:id="rId4"/>
    <p:sldId id="297" r:id="rId5"/>
    <p:sldId id="308" r:id="rId6"/>
    <p:sldId id="283" r:id="rId7"/>
    <p:sldId id="301" r:id="rId8"/>
    <p:sldId id="293" r:id="rId9"/>
    <p:sldId id="299" r:id="rId10"/>
    <p:sldId id="300" r:id="rId11"/>
    <p:sldId id="298" r:id="rId12"/>
    <p:sldId id="307" r:id="rId13"/>
    <p:sldId id="302" r:id="rId14"/>
    <p:sldId id="278" r:id="rId15"/>
    <p:sldId id="303" r:id="rId16"/>
    <p:sldId id="280" r:id="rId17"/>
    <p:sldId id="291" r:id="rId18"/>
    <p:sldId id="304" r:id="rId19"/>
    <p:sldId id="286" r:id="rId20"/>
    <p:sldId id="287" r:id="rId21"/>
    <p:sldId id="285" r:id="rId22"/>
    <p:sldId id="266" r:id="rId23"/>
    <p:sldId id="305" r:id="rId24"/>
    <p:sldId id="306" r:id="rId25"/>
    <p:sldId id="292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270" r:id="rId42"/>
    <p:sldId id="294" r:id="rId43"/>
  </p:sldIdLst>
  <p:sldSz cx="9906000" cy="6858000" type="A4"/>
  <p:notesSz cx="6669088" cy="97758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99"/>
    <a:srgbClr val="009999"/>
    <a:srgbClr val="0066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35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8691C-4A45-4780-8ADA-4CF8F12C3E89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09E4-BE60-49FC-83B0-D2E8743CB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691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6E71-45E2-483F-9BC9-7CCEB688C01F}" type="datetimeFigureOut">
              <a:rPr lang="fr-FR" smtClean="0"/>
              <a:t>25/03/2015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1222375"/>
            <a:ext cx="476408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B3174-1DAB-448D-868A-14ACE6D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621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810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BFA632-4D08-44DE-9F52-E43225E30519}" type="slidenum">
              <a:rPr lang="fr-FR" altLang="fr-FR" sz="1200" smtClean="0"/>
              <a:pPr/>
              <a:t>28</a:t>
            </a:fld>
            <a:endParaRPr lang="fr-FR" altLang="fr-FR" sz="120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78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599353-A361-43D1-ACE1-22D3555AB1F4}" type="slidenum">
              <a:rPr lang="fr-FR" altLang="fr-FR" sz="1200" smtClean="0"/>
              <a:pPr/>
              <a:t>29</a:t>
            </a:fld>
            <a:endParaRPr lang="fr-FR" altLang="fr-FR" sz="1200" smtClean="0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12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73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14BCB5-FE96-4978-B673-BF4A60A852DA}" type="slidenum">
              <a:rPr lang="fr-FR" altLang="fr-FR" sz="1200" smtClean="0"/>
              <a:pPr/>
              <a:t>30</a:t>
            </a:fld>
            <a:endParaRPr lang="fr-FR" altLang="fr-FR" sz="1200" smtClean="0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89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F8C2FD-9513-498B-B54A-94919AEA3487}" type="slidenum">
              <a:rPr lang="fr-FR" altLang="fr-FR" sz="1200" smtClean="0"/>
              <a:pPr/>
              <a:t>31</a:t>
            </a:fld>
            <a:endParaRPr lang="fr-FR" altLang="fr-FR" sz="1200" smtClean="0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53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55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93AB2A-8482-4E1D-AC94-AC980AD9EC33}" type="slidenum">
              <a:rPr lang="fr-FR" altLang="fr-FR" sz="1200" smtClean="0"/>
              <a:pPr/>
              <a:t>32</a:t>
            </a:fld>
            <a:endParaRPr lang="fr-FR" altLang="fr-FR" sz="1200" smtClean="0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358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E717CC-69A3-464A-8BF2-855FD6C469B4}" type="slidenum">
              <a:rPr lang="fr-FR" altLang="fr-FR" sz="1200" smtClean="0"/>
              <a:pPr/>
              <a:t>33</a:t>
            </a:fld>
            <a:endParaRPr lang="fr-FR" altLang="fr-FR" sz="120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960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96CF38-86C8-4492-B706-16D84078FAED}" type="slidenum">
              <a:rPr lang="fr-FR" altLang="fr-FR" sz="1200" smtClean="0"/>
              <a:pPr/>
              <a:t>34</a:t>
            </a:fld>
            <a:endParaRPr lang="fr-FR" altLang="fr-FR" sz="1200" smtClean="0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35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2C1FB-7FC6-485D-A941-BC822E284101}" type="slidenum">
              <a:rPr lang="fr-FR" altLang="fr-FR" sz="1200" smtClean="0"/>
              <a:pPr/>
              <a:t>35</a:t>
            </a:fld>
            <a:endParaRPr lang="fr-FR" altLang="fr-FR" sz="1200" smtClean="0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471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323EC8-C9D3-4BF4-9BAE-14B5A5F3D6F3}" type="slidenum">
              <a:rPr lang="fr-FR" altLang="fr-FR" sz="1200" smtClean="0"/>
              <a:pPr/>
              <a:t>36</a:t>
            </a:fld>
            <a:endParaRPr lang="fr-FR" altLang="fr-FR" sz="120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319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D14351-B1F1-4D8E-B2DD-D2C61FFC6BA0}" type="slidenum">
              <a:rPr lang="fr-FR" altLang="fr-FR" sz="1200" smtClean="0"/>
              <a:pPr/>
              <a:t>37</a:t>
            </a:fld>
            <a:endParaRPr lang="fr-FR" altLang="fr-FR" sz="1200" smtClean="0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8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4837" indent="-2710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4364" indent="-2168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8110" indent="-2168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51855" indent="-2168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85601" indent="-21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9347" indent="-21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53092" indent="-21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86838" indent="-21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F34BB4-00E5-4132-BF44-85ECDB6E33FE}" type="slidenum">
              <a:rPr lang="fr-FR" smtClean="0"/>
              <a:pPr eaLnBrk="1" hangingPunct="1"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3123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5DECB5-6AF5-4A5D-B081-1111A93C120D}" type="slidenum">
              <a:rPr lang="fr-FR" altLang="fr-FR" sz="1200" smtClean="0"/>
              <a:pPr/>
              <a:t>38</a:t>
            </a:fld>
            <a:endParaRPr lang="fr-FR" altLang="fr-FR" sz="120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91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2037CF-E0AD-43EB-97B1-C078F59501DB}" type="slidenum">
              <a:rPr lang="fr-FR" altLang="fr-FR" sz="1200" smtClean="0"/>
              <a:pPr/>
              <a:t>39</a:t>
            </a:fld>
            <a:endParaRPr lang="fr-FR" altLang="fr-FR" sz="1200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332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F3B88C-0B61-412D-9269-DBCCBC29BA7E}" type="slidenum">
              <a:rPr lang="fr-FR" altLang="fr-FR" sz="1200" smtClean="0"/>
              <a:pPr/>
              <a:t>40</a:t>
            </a:fld>
            <a:endParaRPr lang="fr-FR" altLang="fr-FR" sz="1200" smtClean="0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98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47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1222375"/>
            <a:ext cx="4764088" cy="3298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CSM: RISK ASSESSMENT = System definition +Risk analysis</a:t>
            </a:r>
          </a:p>
          <a:p>
            <a:r>
              <a:rPr lang="en-US" dirty="0" smtClean="0"/>
              <a:t>adequate hazard identification for the change, adequate selection of the risk acceptance principles for the identified hazards + Risk evaluation + Safety requirements </a:t>
            </a:r>
          </a:p>
          <a:p>
            <a:r>
              <a:rPr lang="en-US" dirty="0" smtClean="0"/>
              <a:t>adequate specification of safety measures and subsequent safety requirements in relation with the selected risk acceptance principles</a:t>
            </a:r>
          </a:p>
          <a:p>
            <a:endParaRPr lang="en-US" dirty="0" smtClean="0"/>
          </a:p>
          <a:p>
            <a:r>
              <a:rPr lang="en-US" dirty="0" smtClean="0"/>
              <a:t>ICE:</a:t>
            </a:r>
          </a:p>
          <a:p>
            <a:endParaRPr lang="en-US" dirty="0" smtClean="0"/>
          </a:p>
          <a:p>
            <a:r>
              <a:rPr lang="en-US" dirty="0" smtClean="0"/>
              <a:t>ICP:</a:t>
            </a:r>
          </a:p>
          <a:p>
            <a:endParaRPr lang="en-US" dirty="0" smtClean="0"/>
          </a:p>
          <a:p>
            <a:r>
              <a:rPr lang="en-US" dirty="0" err="1" smtClean="0"/>
              <a:t>NoBo</a:t>
            </a:r>
            <a:r>
              <a:rPr lang="en-US" dirty="0" smtClean="0"/>
              <a:t>: According to the Interoperability Directive, the </a:t>
            </a:r>
            <a:r>
              <a:rPr lang="en-US" dirty="0" err="1" smtClean="0"/>
              <a:t>NoBo</a:t>
            </a:r>
            <a:r>
              <a:rPr lang="en-US" dirty="0" smtClean="0"/>
              <a:t> verifies that a subsystem meets the essential requirements by checking:</a:t>
            </a:r>
          </a:p>
          <a:p>
            <a:r>
              <a:rPr lang="en-US" dirty="0" smtClean="0"/>
              <a:t>The conformity of the subsystem with TSI requirements applicable to it.</a:t>
            </a:r>
          </a:p>
          <a:p>
            <a:r>
              <a:rPr lang="en-US" dirty="0" smtClean="0"/>
              <a:t>The interfaces and integration of the subsystem with respect to other TSI compliant subsystems.</a:t>
            </a:r>
          </a:p>
          <a:p>
            <a:endParaRPr lang="en-US" dirty="0" smtClean="0"/>
          </a:p>
          <a:p>
            <a:r>
              <a:rPr lang="en-US" dirty="0" err="1" smtClean="0"/>
              <a:t>DeBo</a:t>
            </a:r>
            <a:r>
              <a:rPr lang="en-US" dirty="0" smtClean="0"/>
              <a:t>: According to the Interoperability Directive, a Designated Body must verify that the essential requirements are met for a subsystem,  in the following cases:</a:t>
            </a:r>
          </a:p>
          <a:p>
            <a:r>
              <a:rPr lang="en-US" dirty="0" smtClean="0"/>
              <a:t>Where no relevant TSI requirement exist (e.g. open points or CR rolling stock or line not totally TSI compliant)</a:t>
            </a:r>
          </a:p>
          <a:p>
            <a:r>
              <a:rPr lang="en-US" dirty="0" smtClean="0"/>
              <a:t>Derogations from the TSIs</a:t>
            </a:r>
          </a:p>
          <a:p>
            <a:r>
              <a:rPr lang="en-US" dirty="0" smtClean="0"/>
              <a:t>Specific cases</a:t>
            </a:r>
          </a:p>
          <a:p>
            <a:r>
              <a:rPr lang="en-US" dirty="0" smtClean="0"/>
              <a:t>Open points </a:t>
            </a:r>
          </a:p>
          <a:p>
            <a:r>
              <a:rPr lang="en-US" dirty="0" smtClean="0"/>
              <a:t>Then the Designated Body (which may also be a Notified Body)  checks:</a:t>
            </a:r>
          </a:p>
          <a:p>
            <a:r>
              <a:rPr lang="en-US" dirty="0" smtClean="0"/>
              <a:t>The conformity of the subsystem with national technical rules</a:t>
            </a:r>
          </a:p>
          <a:p>
            <a:r>
              <a:rPr lang="en-US" dirty="0" smtClean="0"/>
              <a:t>The interfaces and integration of the subsystem with respect to existing systems not covered by TSIs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1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1222375"/>
            <a:ext cx="4764088" cy="3298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8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1222375"/>
            <a:ext cx="4764088" cy="3298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97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1222375"/>
            <a:ext cx="4764088" cy="3298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258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1381DD-9A7B-4DF0-BD9D-1D5A7FA298C9}" type="slidenum">
              <a:rPr lang="fr-FR" altLang="fr-FR" sz="1200" smtClean="0"/>
              <a:pPr/>
              <a:t>26</a:t>
            </a:fld>
            <a:endParaRPr lang="fr-FR" altLang="fr-FR" sz="120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08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131BD3-5382-4D10-A751-F0C92B1CA431}" type="slidenum">
              <a:rPr lang="fr-FR" altLang="fr-FR" sz="1200" smtClean="0"/>
              <a:pPr/>
              <a:t>27</a:t>
            </a:fld>
            <a:endParaRPr lang="fr-FR" altLang="fr-FR" sz="120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16496" y="2636918"/>
            <a:ext cx="358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CERTIFER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88506" y="3284984"/>
            <a:ext cx="33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spc="300" dirty="0" smtClean="0">
                <a:solidFill>
                  <a:schemeClr val="bg1"/>
                </a:solidFill>
                <a:latin typeface="Verdana" pitchFamily="34" charset="0"/>
              </a:rPr>
              <a:t>Siège social: 1, place de Boussu-BP .70141- F59416 Anzin Cedex</a:t>
            </a:r>
          </a:p>
          <a:p>
            <a:pPr algn="just"/>
            <a:r>
              <a:rPr lang="fr-FR" sz="1000" b="1" spc="300" dirty="0" smtClean="0">
                <a:solidFill>
                  <a:schemeClr val="bg1"/>
                </a:solidFill>
                <a:latin typeface="Verdana" pitchFamily="34" charset="0"/>
              </a:rPr>
              <a:t>Tél: +33 (0) 3 27 28 35 00  Fax: +33 (0) 3 27 28 35 09 www.certifer.eu</a:t>
            </a:r>
          </a:p>
        </p:txBody>
      </p:sp>
    </p:spTree>
    <p:extLst>
      <p:ext uri="{BB962C8B-B14F-4D97-AF65-F5344CB8AC3E}">
        <p14:creationId xmlns:p14="http://schemas.microsoft.com/office/powerpoint/2010/main" val="39048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8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39555" y="620688"/>
            <a:ext cx="1208584" cy="276994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Verdana" pitchFamily="34" charset="0"/>
              </a:rPr>
              <a:t>CERTIFER</a:t>
            </a:r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-39555" y="396974"/>
            <a:ext cx="9747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</a:t>
            </a:r>
            <a:fld id="{CB878AFA-31D8-41D6-91F5-42A0E54EA5C5}" type="slidenum">
              <a:rPr lang="en-GB" sz="12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 eaLnBrk="1" hangingPunct="1">
                <a:defRPr/>
              </a:pPr>
              <a:t>‹N°›</a:t>
            </a:fld>
            <a:endParaRPr lang="en-GB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3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7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6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5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8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67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5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63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1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ryldo.russo@certifer.e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ertifer.e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Aryldo.russo@certifer.e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ryldo.russo@certifer.e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556792"/>
            <a:ext cx="9577064" cy="3024336"/>
          </a:xfrm>
        </p:spPr>
        <p:txBody>
          <a:bodyPr>
            <a:noAutofit/>
          </a:bodyPr>
          <a:lstStyle/>
          <a:p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Certificação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Ferroviária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</a:t>
            </a: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n-US" sz="3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</a:t>
            </a: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en-US" sz="3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Responsabilidades</a:t>
            </a:r>
            <a:endParaRPr lang="fr-FR" sz="3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704" y="5661248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Aryldo G RUSSO JR- </a:t>
            </a:r>
            <a:r>
              <a:rPr lang="en-US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Gerente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Geral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a </a:t>
            </a:r>
            <a:r>
              <a:rPr lang="en-US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América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Latina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Aryldo.russo@certifer.eu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3877728" y="260648"/>
            <a:ext cx="5364000" cy="54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itchFamily="34" charset="0"/>
              </a:rPr>
              <a:t>Types of missions: Subsystems</a:t>
            </a:r>
            <a:endParaRPr lang="fr-FR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90721" y="5661251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X: Always</a:t>
            </a:r>
          </a:p>
          <a:p>
            <a:r>
              <a:rPr lang="en-US" dirty="0" smtClean="0"/>
              <a:t>(X): Sometimes</a:t>
            </a:r>
            <a:endParaRPr lang="fr-FR" dirty="0"/>
          </a:p>
        </p:txBody>
      </p:sp>
      <p:sp>
        <p:nvSpPr>
          <p:cNvPr id="8" name="Forme en L 7"/>
          <p:cNvSpPr/>
          <p:nvPr/>
        </p:nvSpPr>
        <p:spPr>
          <a:xfrm>
            <a:off x="2564953" y="1484784"/>
            <a:ext cx="5112568" cy="3672408"/>
          </a:xfrm>
          <a:prstGeom prst="corner">
            <a:avLst>
              <a:gd name="adj1" fmla="val 5220"/>
              <a:gd name="adj2" fmla="val 38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en L 8"/>
          <p:cNvSpPr/>
          <p:nvPr/>
        </p:nvSpPr>
        <p:spPr>
          <a:xfrm rot="16200000" flipH="1">
            <a:off x="6897872" y="1485353"/>
            <a:ext cx="792000" cy="790863"/>
          </a:xfrm>
          <a:prstGeom prst="corner">
            <a:avLst>
              <a:gd name="adj1" fmla="val 13554"/>
              <a:gd name="adj2" fmla="val 116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95690"/>
              </p:ext>
            </p:extLst>
          </p:nvPr>
        </p:nvGraphicFramePr>
        <p:xfrm>
          <a:off x="2852984" y="1628800"/>
          <a:ext cx="4619390" cy="3228594"/>
        </p:xfrm>
        <a:graphic>
          <a:graphicData uri="http://schemas.openxmlformats.org/drawingml/2006/table">
            <a:tbl>
              <a:tblPr/>
              <a:tblGrid>
                <a:gridCol w="1015460"/>
                <a:gridCol w="600175"/>
                <a:gridCol w="600751"/>
                <a:gridCol w="600751"/>
                <a:gridCol w="600751"/>
                <a:gridCol w="600751"/>
                <a:gridCol w="600751"/>
              </a:tblGrid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ISA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ICP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NoBo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DeBo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CSM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CCS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Infrastructure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Civil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Maintenance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Tunnel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Reduced mobility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Noise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Depots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2000" lvl="0"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6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97455" y="2185799"/>
            <a:ext cx="8518068" cy="796447"/>
            <a:chOff x="467380" y="3107171"/>
            <a:chExt cx="8518068" cy="796447"/>
          </a:xfrm>
          <a:solidFill>
            <a:srgbClr val="0070C0"/>
          </a:solidFill>
        </p:grpSpPr>
        <p:sp>
          <p:nvSpPr>
            <p:cNvPr id="7" name="Rectangle 6"/>
            <p:cNvSpPr/>
            <p:nvPr/>
          </p:nvSpPr>
          <p:spPr>
            <a:xfrm>
              <a:off x="467380" y="3292209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e 7"/>
            <p:cNvGrpSpPr/>
            <p:nvPr/>
          </p:nvGrpSpPr>
          <p:grpSpPr>
            <a:xfrm>
              <a:off x="1013167" y="3107171"/>
              <a:ext cx="7455399" cy="796447"/>
              <a:chOff x="391459" y="2044373"/>
              <a:chExt cx="4625236" cy="236160"/>
            </a:xfrm>
            <a:grpFill/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93895" y="2044373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391459" y="2055901"/>
                <a:ext cx="4599744" cy="213104"/>
              </a:xfrm>
              <a:prstGeom prst="rect">
                <a:avLst/>
              </a:prstGeom>
              <a:noFill/>
              <a:ln w="76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Avaliação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Independente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de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Segurança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Missão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ISA)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94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 Mission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5730" y="1052736"/>
            <a:ext cx="984027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iniciar</a:t>
            </a:r>
            <a:r>
              <a:rPr lang="en-US" sz="2800" dirty="0" smtClean="0"/>
              <a:t> com o </a:t>
            </a:r>
            <a:r>
              <a:rPr lang="en-US" sz="2800" dirty="0" err="1" smtClean="0"/>
              <a:t>início</a:t>
            </a:r>
            <a:r>
              <a:rPr lang="en-US" sz="2800" dirty="0" smtClean="0"/>
              <a:t> do </a:t>
            </a:r>
            <a:r>
              <a:rPr lang="en-US" sz="2800" dirty="0" err="1" smtClean="0"/>
              <a:t>projeto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seguir</a:t>
            </a:r>
            <a:r>
              <a:rPr lang="en-US" sz="2800" dirty="0" smtClean="0"/>
              <a:t> o </a:t>
            </a:r>
            <a:r>
              <a:rPr lang="en-US" sz="2800" dirty="0" err="1" smtClean="0"/>
              <a:t>ciclo</a:t>
            </a:r>
            <a:r>
              <a:rPr lang="en-US" sz="2800" dirty="0" smtClean="0"/>
              <a:t> de </a:t>
            </a:r>
            <a:r>
              <a:rPr lang="en-US" sz="2800" dirty="0" err="1" smtClean="0"/>
              <a:t>vida</a:t>
            </a:r>
            <a:r>
              <a:rPr lang="en-US" sz="2800" dirty="0" smtClean="0"/>
              <a:t> do </a:t>
            </a:r>
            <a:r>
              <a:rPr lang="en-US" sz="2800" dirty="0" err="1" smtClean="0"/>
              <a:t>processo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Deve</a:t>
            </a:r>
            <a:r>
              <a:rPr lang="en-US" sz="2800" dirty="0" smtClean="0"/>
              <a:t> utilizer </a:t>
            </a:r>
            <a:r>
              <a:rPr lang="en-US" sz="2800" dirty="0" err="1" smtClean="0"/>
              <a:t>diferentes</a:t>
            </a:r>
            <a:r>
              <a:rPr lang="en-US" sz="2800" dirty="0" smtClean="0"/>
              <a:t> </a:t>
            </a:r>
            <a:r>
              <a:rPr lang="en-US" sz="2800" dirty="0" err="1" smtClean="0"/>
              <a:t>abordagens</a:t>
            </a:r>
            <a:r>
              <a:rPr lang="en-US" sz="2800" dirty="0" smtClean="0"/>
              <a:t>, </a:t>
            </a:r>
            <a:r>
              <a:rPr lang="en-US" sz="2800" dirty="0" err="1" smtClean="0"/>
              <a:t>tais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Avaliação</a:t>
            </a:r>
            <a:r>
              <a:rPr lang="fr-FR" sz="2400" dirty="0" smtClean="0"/>
              <a:t> do </a:t>
            </a:r>
            <a:r>
              <a:rPr lang="fr-FR" sz="2400" dirty="0" err="1" smtClean="0"/>
              <a:t>processo</a:t>
            </a:r>
            <a:r>
              <a:rPr lang="fr-FR" sz="2400" dirty="0" smtClean="0"/>
              <a:t> / </a:t>
            </a:r>
            <a:r>
              <a:rPr lang="fr-FR" sz="2400" dirty="0" err="1" smtClean="0"/>
              <a:t>Auditorias</a:t>
            </a:r>
            <a:endParaRPr lang="fr-F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Avaliação</a:t>
            </a:r>
            <a:r>
              <a:rPr lang="fr-FR" sz="2400" dirty="0" smtClean="0"/>
              <a:t> da </a:t>
            </a:r>
            <a:r>
              <a:rPr lang="fr-FR" sz="2400" dirty="0" err="1" smtClean="0"/>
              <a:t>documentação</a:t>
            </a:r>
            <a:endParaRPr lang="fr-F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Avaliação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de V&amp;V, Testes e </a:t>
            </a:r>
            <a:r>
              <a:rPr lang="en-US" sz="2400" dirty="0" err="1" smtClean="0"/>
              <a:t>Inspeções</a:t>
            </a:r>
            <a:r>
              <a:rPr lang="en-US" sz="2400" dirty="0" smtClean="0"/>
              <a:t> </a:t>
            </a:r>
            <a:r>
              <a:rPr lang="en-US" sz="2400" dirty="0" err="1" smtClean="0"/>
              <a:t>locais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conformidade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Avaliação</a:t>
            </a:r>
            <a:r>
              <a:rPr lang="en-US" sz="2400" dirty="0" smtClean="0"/>
              <a:t> dos </a:t>
            </a:r>
            <a:r>
              <a:rPr lang="en-US" sz="2400" dirty="0"/>
              <a:t>Safety </a:t>
            </a:r>
            <a:r>
              <a:rPr lang="en-US" sz="2400" dirty="0" smtClean="0"/>
              <a:t>Cases, entre </a:t>
            </a:r>
            <a:r>
              <a:rPr lang="en-US" sz="2400" dirty="0" err="1" smtClean="0"/>
              <a:t>outras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 </a:t>
            </a:r>
            <a:r>
              <a:rPr lang="en-US" sz="2800" dirty="0" err="1" smtClean="0"/>
              <a:t>objetivo</a:t>
            </a:r>
            <a:r>
              <a:rPr lang="en-US" sz="2800" dirty="0" smtClean="0"/>
              <a:t> principal é </a:t>
            </a:r>
            <a:r>
              <a:rPr lang="en-US" sz="2800" dirty="0" err="1" smtClean="0"/>
              <a:t>ganhar</a:t>
            </a:r>
            <a:r>
              <a:rPr lang="en-US" sz="2800" dirty="0" smtClean="0"/>
              <a:t> </a:t>
            </a:r>
            <a:r>
              <a:rPr lang="en-US" sz="2800" dirty="0" err="1" smtClean="0"/>
              <a:t>confiança</a:t>
            </a:r>
            <a:r>
              <a:rPr lang="en-US" sz="2800" dirty="0" smtClean="0"/>
              <a:t> de </a:t>
            </a:r>
            <a:r>
              <a:rPr lang="en-US" sz="2800" dirty="0" err="1" smtClean="0"/>
              <a:t>que</a:t>
            </a:r>
            <a:r>
              <a:rPr lang="en-US" sz="2800" dirty="0" smtClean="0"/>
              <a:t> o Sistema </a:t>
            </a:r>
            <a:r>
              <a:rPr lang="en-US" sz="2800" dirty="0" err="1" smtClean="0"/>
              <a:t>tenha</a:t>
            </a:r>
            <a:r>
              <a:rPr lang="en-US" sz="2800" dirty="0" smtClean="0"/>
              <a:t> </a:t>
            </a:r>
            <a:r>
              <a:rPr lang="en-US" sz="2800" dirty="0" err="1" smtClean="0"/>
              <a:t>estabelecido</a:t>
            </a:r>
            <a:r>
              <a:rPr lang="en-US" sz="2800" dirty="0" smtClean="0"/>
              <a:t>: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requisitos</a:t>
            </a:r>
            <a:r>
              <a:rPr lang="en-US" sz="2400" dirty="0" smtClean="0"/>
              <a:t> </a:t>
            </a:r>
            <a:r>
              <a:rPr lang="en-US" sz="2400" dirty="0" err="1" smtClean="0"/>
              <a:t>corretos</a:t>
            </a:r>
            <a:r>
              <a:rPr lang="en-US" sz="2400" dirty="0" smtClean="0"/>
              <a:t> de </a:t>
            </a:r>
            <a:r>
              <a:rPr lang="en-US" sz="2400" dirty="0" err="1" smtClean="0"/>
              <a:t>segurança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Que</a:t>
            </a:r>
            <a:r>
              <a:rPr lang="en-US" sz="2400" dirty="0" smtClean="0"/>
              <a:t> as </a:t>
            </a:r>
            <a:r>
              <a:rPr lang="en-US" sz="2400" dirty="0" err="1" smtClean="0"/>
              <a:t>funções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implementadas</a:t>
            </a:r>
            <a:r>
              <a:rPr lang="en-US" sz="2400" dirty="0" smtClean="0"/>
              <a:t> </a:t>
            </a:r>
            <a:r>
              <a:rPr lang="en-US" sz="2400" dirty="0" err="1" smtClean="0"/>
              <a:t>correspondem</a:t>
            </a:r>
            <a:r>
              <a:rPr lang="en-US" sz="2400" dirty="0" smtClean="0"/>
              <a:t> </a:t>
            </a:r>
            <a:r>
              <a:rPr lang="en-US" sz="2400" dirty="0" err="1" smtClean="0"/>
              <a:t>precisamente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err="1" smtClean="0"/>
              <a:t>especificado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todos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requisitos</a:t>
            </a:r>
            <a:r>
              <a:rPr lang="en-US" sz="2400" dirty="0" smtClean="0"/>
              <a:t> </a:t>
            </a:r>
            <a:r>
              <a:rPr lang="en-US" sz="2400" dirty="0" err="1" smtClean="0"/>
              <a:t>exportados</a:t>
            </a:r>
            <a:r>
              <a:rPr lang="en-US" sz="2400" dirty="0" smtClean="0"/>
              <a:t> a </a:t>
            </a:r>
            <a:r>
              <a:rPr lang="en-US" sz="2400" dirty="0" err="1" smtClean="0"/>
              <a:t>manutenção</a:t>
            </a:r>
            <a:r>
              <a:rPr lang="en-US" sz="2400" dirty="0" smtClean="0"/>
              <a:t> e/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operação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sejam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implementáveis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6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97455" y="3026708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7" name="Rectangle 26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8" name="Groupe 27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Processo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ISA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57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3872880" y="325954"/>
            <a:ext cx="5850000" cy="43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95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Various Depths of Assessment</a:t>
            </a:r>
            <a:endParaRPr lang="fr-FR" sz="195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0512" y="1493775"/>
            <a:ext cx="6244797" cy="99912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1463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Verificação da existência (ou planos de criação) dos documentos/processos previstos pelas regras vigentes</a:t>
            </a:r>
          </a:p>
          <a:p>
            <a:pPr algn="ctr" eaLnBrk="1" hangingPunct="1">
              <a:defRPr/>
            </a:pPr>
            <a:r>
              <a:rPr lang="pt-BR" sz="1463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(Por exemplo, normas)</a:t>
            </a:r>
            <a:endParaRPr lang="fr-FR" sz="1463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60512" y="2681483"/>
            <a:ext cx="6244798" cy="7974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1463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Verificar se o conteúdo dos documentos são corretos em relação aos parametros definidos nestas regras</a:t>
            </a:r>
            <a:endParaRPr lang="fr-FR" sz="1463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60512" y="3722942"/>
            <a:ext cx="6244798" cy="745869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1463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Verificar se as técnicas e ferramentas devinidas por estas regras para serem utilizadas foram corretamente aplicadas</a:t>
            </a:r>
            <a:endParaRPr lang="fr-FR" sz="1463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60512" y="4869160"/>
            <a:ext cx="6244798" cy="93495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63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Verificar se as características técnicas da aplicação estão de acordo com os requisitos</a:t>
            </a:r>
            <a:endParaRPr lang="fr-FR" sz="1463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766120" y="1493776"/>
            <a:ext cx="341355" cy="2975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4" name="Flèche vers le bas 13"/>
          <p:cNvSpPr/>
          <p:nvPr/>
        </p:nvSpPr>
        <p:spPr>
          <a:xfrm>
            <a:off x="7753064" y="4869159"/>
            <a:ext cx="368461" cy="933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5" name="ZoneTexte 14"/>
          <p:cNvSpPr txBox="1"/>
          <p:nvPr/>
        </p:nvSpPr>
        <p:spPr>
          <a:xfrm>
            <a:off x="7194037" y="1835720"/>
            <a:ext cx="409792" cy="5321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63" dirty="0"/>
              <a:t>Light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94037" y="2667678"/>
            <a:ext cx="409792" cy="733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63" dirty="0"/>
              <a:t>Medium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194037" y="3899079"/>
            <a:ext cx="409792" cy="4385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63" dirty="0"/>
              <a:t>High</a:t>
            </a:r>
          </a:p>
        </p:txBody>
      </p:sp>
      <p:sp>
        <p:nvSpPr>
          <p:cNvPr id="18" name="ZoneTexte 17"/>
          <p:cNvSpPr txBox="1"/>
          <p:nvPr/>
        </p:nvSpPr>
        <p:spPr>
          <a:xfrm rot="5400000">
            <a:off x="7963322" y="2312755"/>
            <a:ext cx="1310295" cy="10219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63" dirty="0" err="1"/>
              <a:t>Process</a:t>
            </a:r>
            <a:r>
              <a:rPr lang="fr-FR" sz="1463" dirty="0"/>
              <a:t> </a:t>
            </a:r>
            <a:r>
              <a:rPr lang="fr-FR" sz="1463" dirty="0" err="1" smtClean="0"/>
              <a:t>Assessment</a:t>
            </a:r>
            <a:endParaRPr lang="en-US" sz="1463" dirty="0"/>
          </a:p>
          <a:p>
            <a:endParaRPr lang="en-US" sz="1463" dirty="0" smtClean="0"/>
          </a:p>
          <a:p>
            <a:r>
              <a:rPr lang="en-US" sz="1463" dirty="0" smtClean="0"/>
              <a:t>Mainly for RAMS</a:t>
            </a:r>
            <a:endParaRPr lang="fr-FR" sz="1463" dirty="0"/>
          </a:p>
        </p:txBody>
      </p:sp>
      <p:sp>
        <p:nvSpPr>
          <p:cNvPr id="19" name="ZoneTexte 18"/>
          <p:cNvSpPr txBox="1"/>
          <p:nvPr/>
        </p:nvSpPr>
        <p:spPr>
          <a:xfrm rot="5400000">
            <a:off x="8262788" y="4776226"/>
            <a:ext cx="634917" cy="9706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463" dirty="0"/>
              <a:t>Product</a:t>
            </a:r>
          </a:p>
          <a:p>
            <a:r>
              <a:rPr lang="fr-FR" sz="1463" dirty="0" err="1"/>
              <a:t>assessment</a:t>
            </a:r>
            <a:endParaRPr lang="fr-FR" sz="1463" dirty="0"/>
          </a:p>
        </p:txBody>
      </p:sp>
    </p:spTree>
    <p:extLst>
      <p:ext uri="{BB962C8B-B14F-4D97-AF65-F5344CB8AC3E}">
        <p14:creationId xmlns:p14="http://schemas.microsoft.com/office/powerpoint/2010/main" val="32185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00479" y="3859765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9" name="Rectangle 8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e 9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Independência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Imparcialidade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3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027471" y="4221288"/>
            <a:ext cx="1800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069854" y="1982257"/>
            <a:ext cx="1800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0752" y="332656"/>
            <a:ext cx="6912768" cy="576064"/>
          </a:xfrm>
        </p:spPr>
        <p:txBody>
          <a:bodyPr>
            <a:noAutofit/>
          </a:bodyPr>
          <a:lstStyle/>
          <a:p>
            <a:r>
              <a:rPr lang="en-US" altLang="en-US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Independence w.r.t. the CENELEC/</a:t>
            </a:r>
            <a:r>
              <a:rPr lang="en-US" altLang="en-US" sz="20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NoBo</a:t>
            </a:r>
            <a:endParaRPr lang="fr-FR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2037760" y="1579306"/>
            <a:ext cx="3600000" cy="36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Contractor organization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6069854" y="1550049"/>
            <a:ext cx="1800000" cy="36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External company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7760" y="4221288"/>
            <a:ext cx="3600000" cy="180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037760" y="1982257"/>
            <a:ext cx="3600000" cy="1800000"/>
            <a:chOff x="2037760" y="1982257"/>
            <a:chExt cx="3600000" cy="1800000"/>
          </a:xfrm>
        </p:grpSpPr>
        <p:sp>
          <p:nvSpPr>
            <p:cNvPr id="3" name="Rectangle 2"/>
            <p:cNvSpPr/>
            <p:nvPr/>
          </p:nvSpPr>
          <p:spPr>
            <a:xfrm>
              <a:off x="2037760" y="1982257"/>
              <a:ext cx="3600000" cy="180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2197906" y="2215505"/>
              <a:ext cx="3279708" cy="1333504"/>
              <a:chOff x="1565292" y="1231360"/>
              <a:chExt cx="3279708" cy="133350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" name="Rectangle 56"/>
              <p:cNvSpPr>
                <a:spLocks noChangeArrowheads="1"/>
              </p:cNvSpPr>
              <p:nvPr/>
            </p:nvSpPr>
            <p:spPr bwMode="auto">
              <a:xfrm>
                <a:off x="2000424" y="1231360"/>
                <a:ext cx="1260475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700" tIns="12700" rIns="12700" bIns="127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Arial" pitchFamily="34" charset="0"/>
                    <a:cs typeface="Arial" pitchFamily="34" charset="0"/>
                  </a:rPr>
                  <a:t>Project Manager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57"/>
              <p:cNvSpPr>
                <a:spLocks noChangeArrowheads="1"/>
              </p:cNvSpPr>
              <p:nvPr/>
            </p:nvSpPr>
            <p:spPr bwMode="auto">
              <a:xfrm>
                <a:off x="1565292" y="2204864"/>
                <a:ext cx="9001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700" tIns="12700" rIns="12700" bIns="127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Arial" pitchFamily="34" charset="0"/>
                    <a:cs typeface="Arial" pitchFamily="34" charset="0"/>
                  </a:rPr>
                  <a:t>Design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58"/>
              <p:cNvSpPr>
                <a:spLocks noChangeArrowheads="1"/>
              </p:cNvSpPr>
              <p:nvPr/>
            </p:nvSpPr>
            <p:spPr bwMode="auto">
              <a:xfrm>
                <a:off x="2755090" y="2204864"/>
                <a:ext cx="9001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700" tIns="12700" rIns="12700" bIns="127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Arial" pitchFamily="34" charset="0"/>
                    <a:cs typeface="Arial" pitchFamily="34" charset="0"/>
                  </a:rPr>
                  <a:t>Verification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59"/>
              <p:cNvSpPr>
                <a:spLocks noChangeArrowheads="1"/>
              </p:cNvSpPr>
              <p:nvPr/>
            </p:nvSpPr>
            <p:spPr bwMode="auto">
              <a:xfrm>
                <a:off x="3944888" y="2204864"/>
                <a:ext cx="900112" cy="36000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700" tIns="12700" rIns="12700" bIns="127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Arial" pitchFamily="34" charset="0"/>
                    <a:cs typeface="Arial" pitchFamily="34" charset="0"/>
                  </a:rPr>
                  <a:t>Validation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" name="Connecteur en angle 10"/>
            <p:cNvCxnSpPr>
              <a:stCxn id="6" idx="2"/>
              <a:endCxn id="7" idx="0"/>
            </p:cNvCxnSpPr>
            <p:nvPr/>
          </p:nvCxnSpPr>
          <p:spPr>
            <a:xfrm rot="5400000">
              <a:off x="2648867" y="2574600"/>
              <a:ext cx="613504" cy="615314"/>
            </a:xfrm>
            <a:prstGeom prst="bentConnector3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en angle 12"/>
            <p:cNvCxnSpPr>
              <a:stCxn id="6" idx="2"/>
              <a:endCxn id="8" idx="0"/>
            </p:cNvCxnSpPr>
            <p:nvPr/>
          </p:nvCxnSpPr>
          <p:spPr>
            <a:xfrm rot="16200000" flipH="1">
              <a:off x="3243766" y="2595017"/>
              <a:ext cx="613504" cy="574484"/>
            </a:xfrm>
            <a:prstGeom prst="bentConnector3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9" idx="0"/>
            </p:cNvCxnSpPr>
            <p:nvPr/>
          </p:nvCxnSpPr>
          <p:spPr>
            <a:xfrm flipV="1">
              <a:off x="5027558" y="2864548"/>
              <a:ext cx="0" cy="324465"/>
            </a:xfrm>
            <a:prstGeom prst="lin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4179178" y="5373340"/>
            <a:ext cx="1260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Verification &amp; Validation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2236347" y="4437236"/>
            <a:ext cx="3076693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Project Manager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2236582" y="5373340"/>
            <a:ext cx="1260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Design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2864768" y="4755761"/>
            <a:ext cx="0" cy="602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4809176" y="4797236"/>
            <a:ext cx="2" cy="576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1"/>
          <p:cNvSpPr>
            <a:spLocks noChangeArrowheads="1"/>
          </p:cNvSpPr>
          <p:nvPr/>
        </p:nvSpPr>
        <p:spPr bwMode="auto">
          <a:xfrm>
            <a:off x="6520592" y="2231659"/>
            <a:ext cx="898525" cy="431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Assessor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1"/>
          <p:cNvSpPr>
            <a:spLocks noChangeArrowheads="1"/>
          </p:cNvSpPr>
          <p:nvPr/>
        </p:nvSpPr>
        <p:spPr bwMode="auto">
          <a:xfrm>
            <a:off x="6478210" y="4455388"/>
            <a:ext cx="898525" cy="431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700" tIns="12700" rIns="12700" bIns="127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Assessor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965" y="26666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SIL3/4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231965" y="49366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SIL1/2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2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3584848" y="296712"/>
            <a:ext cx="6048672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itchFamily="34" charset="0"/>
              </a:rPr>
              <a:t>Accreditation and Independence</a:t>
            </a:r>
            <a:endParaRPr lang="fr-FR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4847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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Independência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Imparciabilidade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ISA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acreditado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ISO17020(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Inspeção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e/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ISO17065(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Certificação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acreditação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confirmará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(ISA)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SERÁ/NÃO DEVERÁ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10" name="Rectangle 1026"/>
          <p:cNvSpPr>
            <a:spLocks noChangeArrowheads="1"/>
          </p:cNvSpPr>
          <p:nvPr/>
        </p:nvSpPr>
        <p:spPr bwMode="auto">
          <a:xfrm>
            <a:off x="827484" y="2852936"/>
            <a:ext cx="7581900" cy="255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BE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marL="358775" indent="-358775" fontAlgn="auto">
              <a:spcBef>
                <a:spcPts val="0"/>
              </a:spcBef>
              <a:spcAft>
                <a:spcPct val="30000"/>
              </a:spcAft>
              <a:tabLst>
                <a:tab pos="358775" algn="l"/>
              </a:tabLst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a)</a:t>
            </a:r>
            <a:r>
              <a:rPr lang="fr-BE" kern="0" dirty="0">
                <a:solidFill>
                  <a:srgbClr val="000080"/>
                </a:solidFill>
                <a:latin typeface="+mn-lt"/>
                <a:cs typeface="+mn-cs"/>
              </a:rPr>
              <a:t>	</a:t>
            </a:r>
            <a:r>
              <a:rPr lang="fr-BE" kern="0" dirty="0" err="1" smtClean="0">
                <a:solidFill>
                  <a:srgbClr val="000080"/>
                </a:solidFill>
              </a:rPr>
              <a:t>Responsável</a:t>
            </a:r>
            <a:r>
              <a:rPr lang="fr-BE" kern="0" dirty="0" smtClean="0">
                <a:solidFill>
                  <a:srgbClr val="000080"/>
                </a:solidFill>
              </a:rPr>
              <a:t> pela </a:t>
            </a:r>
            <a:r>
              <a:rPr lang="fr-BE" kern="0" dirty="0" err="1" smtClean="0">
                <a:solidFill>
                  <a:srgbClr val="000080"/>
                </a:solidFill>
              </a:rPr>
              <a:t>concepção</a:t>
            </a:r>
            <a:r>
              <a:rPr lang="fr-BE" kern="0" dirty="0" smtClean="0">
                <a:solidFill>
                  <a:srgbClr val="000080"/>
                </a:solidFill>
              </a:rPr>
              <a:t>, </a:t>
            </a:r>
            <a:r>
              <a:rPr lang="fr-BE" kern="0" dirty="0" err="1" smtClean="0">
                <a:solidFill>
                  <a:srgbClr val="000080"/>
                </a:solidFill>
              </a:rPr>
              <a:t>manufatura</a:t>
            </a:r>
            <a:r>
              <a:rPr lang="fr-BE" kern="0" dirty="0" smtClean="0">
                <a:solidFill>
                  <a:srgbClr val="000080"/>
                </a:solidFill>
              </a:rPr>
              <a:t>, </a:t>
            </a:r>
            <a:r>
              <a:rPr lang="fr-BE" kern="0" dirty="0" err="1" smtClean="0">
                <a:solidFill>
                  <a:srgbClr val="000080"/>
                </a:solidFill>
              </a:rPr>
              <a:t>distribuição</a:t>
            </a:r>
            <a:r>
              <a:rPr lang="fr-BE" kern="0" dirty="0" smtClean="0">
                <a:solidFill>
                  <a:srgbClr val="000080"/>
                </a:solidFill>
              </a:rPr>
              <a:t> e/ou </a:t>
            </a:r>
            <a:r>
              <a:rPr lang="fr-BE" kern="0" dirty="0" err="1" smtClean="0">
                <a:solidFill>
                  <a:srgbClr val="000080"/>
                </a:solidFill>
              </a:rPr>
              <a:t>manutenção</a:t>
            </a:r>
            <a:r>
              <a:rPr lang="fr-BE" kern="0" dirty="0" smtClean="0">
                <a:solidFill>
                  <a:srgbClr val="000080"/>
                </a:solidFill>
              </a:rPr>
              <a:t> do</a:t>
            </a:r>
            <a:r>
              <a:rPr lang="fr-BE" kern="0" dirty="0" smtClean="0">
                <a:solidFill>
                  <a:srgbClr val="000080"/>
                </a:solidFill>
                <a:latin typeface="+mn-lt"/>
                <a:cs typeface="+mn-cs"/>
              </a:rPr>
              <a:t> </a:t>
            </a:r>
            <a:r>
              <a:rPr lang="fr-BE" i="1" u="sng" kern="0" dirty="0" smtClean="0">
                <a:solidFill>
                  <a:srgbClr val="C00000"/>
                </a:solidFill>
                <a:latin typeface="+mn-lt"/>
                <a:cs typeface="+mn-cs"/>
              </a:rPr>
              <a:t>PRODUTO CERTIFICADO</a:t>
            </a:r>
            <a:endParaRPr lang="fr-FR" i="1" u="sng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58775" indent="-358775" fontAlgn="auto">
              <a:spcBef>
                <a:spcPts val="0"/>
              </a:spcBef>
              <a:spcAft>
                <a:spcPct val="30000"/>
              </a:spcAft>
              <a:tabLst>
                <a:tab pos="358775" algn="l"/>
              </a:tabLs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b)</a:t>
            </a:r>
            <a:r>
              <a:rPr lang="fr-FR" kern="0" dirty="0">
                <a:solidFill>
                  <a:srgbClr val="000080"/>
                </a:solidFill>
                <a:latin typeface="+mn-lt"/>
                <a:cs typeface="+mn-cs"/>
              </a:rPr>
              <a:t>	</a:t>
            </a:r>
            <a:r>
              <a:rPr lang="fr-FR" kern="0" dirty="0" err="1" smtClean="0">
                <a:solidFill>
                  <a:srgbClr val="000080"/>
                </a:solidFill>
              </a:rPr>
              <a:t>Responsável</a:t>
            </a:r>
            <a:r>
              <a:rPr lang="fr-FR" kern="0" dirty="0" smtClean="0">
                <a:solidFill>
                  <a:srgbClr val="000080"/>
                </a:solidFill>
              </a:rPr>
              <a:t> pela </a:t>
            </a:r>
            <a:r>
              <a:rPr lang="fr-FR" kern="0" dirty="0" err="1" smtClean="0">
                <a:solidFill>
                  <a:srgbClr val="000080"/>
                </a:solidFill>
              </a:rPr>
              <a:t>concepção</a:t>
            </a:r>
            <a:r>
              <a:rPr lang="fr-FR" kern="0" dirty="0" smtClean="0">
                <a:solidFill>
                  <a:srgbClr val="000080"/>
                </a:solidFill>
              </a:rPr>
              <a:t>, </a:t>
            </a:r>
            <a:r>
              <a:rPr lang="fr-FR" kern="0" dirty="0" err="1" smtClean="0">
                <a:solidFill>
                  <a:srgbClr val="000080"/>
                </a:solidFill>
              </a:rPr>
              <a:t>utilização</a:t>
            </a:r>
            <a:r>
              <a:rPr lang="fr-FR" kern="0" dirty="0" smtClean="0">
                <a:solidFill>
                  <a:srgbClr val="000080"/>
                </a:solidFill>
              </a:rPr>
              <a:t>, </a:t>
            </a:r>
            <a:r>
              <a:rPr lang="fr-FR" kern="0" dirty="0" err="1" smtClean="0">
                <a:solidFill>
                  <a:srgbClr val="000080"/>
                </a:solidFill>
              </a:rPr>
              <a:t>operação</a:t>
            </a:r>
            <a:r>
              <a:rPr lang="fr-FR" kern="0" dirty="0" smtClean="0">
                <a:solidFill>
                  <a:srgbClr val="000080"/>
                </a:solidFill>
              </a:rPr>
              <a:t> ou </a:t>
            </a:r>
            <a:r>
              <a:rPr lang="fr-FR" kern="0" dirty="0" err="1" smtClean="0">
                <a:solidFill>
                  <a:srgbClr val="000080"/>
                </a:solidFill>
              </a:rPr>
              <a:t>manutenção</a:t>
            </a:r>
            <a:r>
              <a:rPr lang="fr-FR" kern="0" dirty="0" smtClean="0">
                <a:solidFill>
                  <a:srgbClr val="000080"/>
                </a:solidFill>
              </a:rPr>
              <a:t> do </a:t>
            </a:r>
            <a:r>
              <a:rPr lang="fr-FR" i="1" u="sng" kern="0" dirty="0">
                <a:solidFill>
                  <a:srgbClr val="C00000"/>
                </a:solidFill>
              </a:rPr>
              <a:t>P</a:t>
            </a:r>
            <a:r>
              <a:rPr lang="fr-FR" i="1" u="sng" kern="0" dirty="0" smtClean="0">
                <a:solidFill>
                  <a:srgbClr val="C00000"/>
                </a:solidFill>
              </a:rPr>
              <a:t>ROCESSO CERTIFICADO</a:t>
            </a:r>
            <a:r>
              <a:rPr lang="fr-FR" kern="0" dirty="0" smtClean="0">
                <a:solidFill>
                  <a:srgbClr val="000080"/>
                </a:solidFill>
                <a:latin typeface="+mn-lt"/>
                <a:cs typeface="+mn-cs"/>
              </a:rPr>
              <a:t>,</a:t>
            </a:r>
            <a:endParaRPr lang="fr-FR" kern="0" dirty="0">
              <a:solidFill>
                <a:srgbClr val="000080"/>
              </a:solidFill>
              <a:latin typeface="+mn-lt"/>
              <a:cs typeface="+mn-cs"/>
            </a:endParaRPr>
          </a:p>
          <a:p>
            <a:pPr marL="358775" indent="-358775" fontAlgn="auto">
              <a:spcBef>
                <a:spcPts val="0"/>
              </a:spcBef>
              <a:spcAft>
                <a:spcPct val="30000"/>
              </a:spcAft>
              <a:tabLst>
                <a:tab pos="358775" algn="l"/>
              </a:tabLs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c)</a:t>
            </a:r>
            <a:r>
              <a:rPr lang="fr-FR" kern="0" dirty="0">
                <a:solidFill>
                  <a:srgbClr val="000080"/>
                </a:solidFill>
                <a:latin typeface="+mn-lt"/>
                <a:cs typeface="+mn-cs"/>
              </a:rPr>
              <a:t>	</a:t>
            </a:r>
            <a:r>
              <a:rPr lang="fr-FR" kern="0" dirty="0" err="1" smtClean="0">
                <a:solidFill>
                  <a:srgbClr val="000080"/>
                </a:solidFill>
                <a:latin typeface="+mn-lt"/>
                <a:cs typeface="+mn-cs"/>
              </a:rPr>
              <a:t>Responsável</a:t>
            </a:r>
            <a:r>
              <a:rPr lang="fr-FR" kern="0" dirty="0" smtClean="0">
                <a:solidFill>
                  <a:srgbClr val="000080"/>
                </a:solidFill>
                <a:latin typeface="+mn-lt"/>
                <a:cs typeface="+mn-cs"/>
              </a:rPr>
              <a:t> pela </a:t>
            </a:r>
            <a:r>
              <a:rPr lang="fr-FR" kern="0" dirty="0" err="1" smtClean="0">
                <a:solidFill>
                  <a:srgbClr val="000080"/>
                </a:solidFill>
                <a:latin typeface="+mn-lt"/>
                <a:cs typeface="+mn-cs"/>
              </a:rPr>
              <a:t>concepção</a:t>
            </a:r>
            <a:r>
              <a:rPr lang="fr-FR" kern="0" dirty="0" smtClean="0">
                <a:solidFill>
                  <a:srgbClr val="000080"/>
                </a:solidFill>
                <a:latin typeface="+mn-lt"/>
                <a:cs typeface="+mn-cs"/>
              </a:rPr>
              <a:t>, </a:t>
            </a:r>
            <a:r>
              <a:rPr lang="fr-FR" kern="0" dirty="0" err="1" smtClean="0">
                <a:solidFill>
                  <a:srgbClr val="000080"/>
                </a:solidFill>
                <a:latin typeface="+mn-lt"/>
                <a:cs typeface="+mn-cs"/>
              </a:rPr>
              <a:t>utilização</a:t>
            </a:r>
            <a:r>
              <a:rPr lang="fr-FR" kern="0" dirty="0" smtClean="0">
                <a:solidFill>
                  <a:srgbClr val="000080"/>
                </a:solidFill>
              </a:rPr>
              <a:t>, </a:t>
            </a:r>
            <a:r>
              <a:rPr lang="fr-FR" kern="0" dirty="0" err="1" smtClean="0">
                <a:solidFill>
                  <a:srgbClr val="000080"/>
                </a:solidFill>
              </a:rPr>
              <a:t>fornecimento</a:t>
            </a:r>
            <a:r>
              <a:rPr lang="fr-FR" kern="0" dirty="0" smtClean="0">
                <a:solidFill>
                  <a:srgbClr val="000080"/>
                </a:solidFill>
              </a:rPr>
              <a:t> ou </a:t>
            </a:r>
            <a:r>
              <a:rPr lang="fr-FR" kern="0" dirty="0" err="1" smtClean="0">
                <a:solidFill>
                  <a:srgbClr val="000080"/>
                </a:solidFill>
              </a:rPr>
              <a:t>responsável</a:t>
            </a:r>
            <a:r>
              <a:rPr lang="fr-FR" kern="0" dirty="0" smtClean="0">
                <a:solidFill>
                  <a:srgbClr val="000080"/>
                </a:solidFill>
              </a:rPr>
              <a:t> </a:t>
            </a:r>
            <a:r>
              <a:rPr lang="fr-FR" kern="0" dirty="0" err="1" smtClean="0">
                <a:solidFill>
                  <a:srgbClr val="000080"/>
                </a:solidFill>
              </a:rPr>
              <a:t>pelo</a:t>
            </a:r>
            <a:r>
              <a:rPr lang="fr-FR" kern="0" dirty="0" smtClean="0">
                <a:solidFill>
                  <a:srgbClr val="000080"/>
                </a:solidFill>
              </a:rPr>
              <a:t> </a:t>
            </a:r>
            <a:r>
              <a:rPr lang="fr-FR" kern="0" dirty="0" err="1" smtClean="0">
                <a:solidFill>
                  <a:srgbClr val="000080"/>
                </a:solidFill>
              </a:rPr>
              <a:t>serviço</a:t>
            </a:r>
            <a:r>
              <a:rPr lang="fr-FR" kern="0" dirty="0" smtClean="0">
                <a:solidFill>
                  <a:srgbClr val="000080"/>
                </a:solidFill>
              </a:rPr>
              <a:t> </a:t>
            </a:r>
            <a:r>
              <a:rPr lang="fr-FR" kern="0" dirty="0" err="1" smtClean="0">
                <a:solidFill>
                  <a:srgbClr val="000080"/>
                </a:solidFill>
              </a:rPr>
              <a:t>comercial</a:t>
            </a:r>
            <a:r>
              <a:rPr lang="fr-FR" kern="0" dirty="0" smtClean="0">
                <a:solidFill>
                  <a:srgbClr val="000080"/>
                </a:solidFill>
              </a:rPr>
              <a:t> do </a:t>
            </a:r>
            <a:r>
              <a:rPr lang="fr-FR" i="1" u="sng" kern="0" dirty="0" smtClean="0">
                <a:solidFill>
                  <a:srgbClr val="C00000"/>
                </a:solidFill>
                <a:latin typeface="+mn-lt"/>
                <a:cs typeface="+mn-cs"/>
              </a:rPr>
              <a:t>SERVIÇO CERTIFICADO</a:t>
            </a:r>
            <a:r>
              <a:rPr lang="fr-FR" kern="0" dirty="0" smtClean="0">
                <a:solidFill>
                  <a:srgbClr val="000080"/>
                </a:solidFill>
                <a:latin typeface="+mn-lt"/>
                <a:cs typeface="+mn-cs"/>
              </a:rPr>
              <a:t>,</a:t>
            </a:r>
            <a:endParaRPr lang="fr-FR" kern="0" dirty="0">
              <a:solidFill>
                <a:srgbClr val="000080"/>
              </a:solidFill>
              <a:latin typeface="+mn-lt"/>
              <a:cs typeface="+mn-cs"/>
            </a:endParaRPr>
          </a:p>
          <a:p>
            <a:pPr marL="358775" indent="-358775" fontAlgn="auto">
              <a:spcBef>
                <a:spcPts val="0"/>
              </a:spcBef>
              <a:spcAft>
                <a:spcPct val="30000"/>
              </a:spcAft>
              <a:tabLst>
                <a:tab pos="358775" algn="l"/>
              </a:tabLs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d)</a:t>
            </a:r>
            <a:r>
              <a:rPr lang="fr-FR" kern="0" dirty="0">
                <a:solidFill>
                  <a:srgbClr val="000080"/>
                </a:solidFill>
                <a:latin typeface="+mn-lt"/>
                <a:cs typeface="+mn-cs"/>
              </a:rPr>
              <a:t>	</a:t>
            </a:r>
            <a:r>
              <a:rPr lang="fr-FR" i="1" u="sng" kern="0" dirty="0" err="1" smtClean="0">
                <a:solidFill>
                  <a:srgbClr val="C00000"/>
                </a:solidFill>
              </a:rPr>
              <a:t>Propor</a:t>
            </a:r>
            <a:r>
              <a:rPr lang="fr-FR" i="1" u="sng" kern="0" dirty="0" smtClean="0">
                <a:solidFill>
                  <a:srgbClr val="C00000"/>
                </a:solidFill>
              </a:rPr>
              <a:t> ou </a:t>
            </a:r>
            <a:r>
              <a:rPr lang="fr-FR" i="1" u="sng" kern="0" dirty="0" err="1" smtClean="0">
                <a:solidFill>
                  <a:srgbClr val="C00000"/>
                </a:solidFill>
              </a:rPr>
              <a:t>fornecer</a:t>
            </a:r>
            <a:r>
              <a:rPr lang="fr-FR" i="1" u="sng" kern="0" dirty="0" smtClean="0">
                <a:solidFill>
                  <a:srgbClr val="C00000"/>
                </a:solidFill>
              </a:rPr>
              <a:t> </a:t>
            </a:r>
            <a:r>
              <a:rPr lang="fr-FR" i="1" u="sng" kern="0" dirty="0" err="1" smtClean="0">
                <a:solidFill>
                  <a:srgbClr val="C00000"/>
                </a:solidFill>
              </a:rPr>
              <a:t>atividades</a:t>
            </a:r>
            <a:r>
              <a:rPr lang="fr-FR" i="1" u="sng" kern="0" dirty="0" smtClean="0">
                <a:solidFill>
                  <a:srgbClr val="C00000"/>
                </a:solidFill>
              </a:rPr>
              <a:t> de </a:t>
            </a:r>
            <a:r>
              <a:rPr lang="fr-FR" i="1" u="sng" kern="0" dirty="0" err="1" smtClean="0">
                <a:solidFill>
                  <a:srgbClr val="C00000"/>
                </a:solidFill>
              </a:rPr>
              <a:t>consultoria</a:t>
            </a:r>
            <a:endParaRPr lang="fr-FR" i="1" u="sng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94386" y="4700674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2" name="Rectangle 2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3" name="Groupe 2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Desenvolvimento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estruturado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aceitação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cruzada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5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016896" y="276597"/>
            <a:ext cx="433511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0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Structured</a:t>
            </a:r>
            <a:r>
              <a:rPr lang="fr-FR" altLang="en-US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en-US" sz="20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fr-FR" altLang="en-US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FR" altLang="en-US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Cross Acceptance</a:t>
            </a:r>
            <a:endParaRPr lang="fr-FR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36576" y="177281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Porque</a:t>
            </a:r>
            <a:r>
              <a:rPr lang="en-US" sz="3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Diminui</a:t>
            </a:r>
            <a:r>
              <a:rPr lang="en-US" sz="3600" dirty="0" smtClean="0"/>
              <a:t> a </a:t>
            </a:r>
            <a:r>
              <a:rPr lang="en-US" sz="3600" dirty="0" err="1" smtClean="0"/>
              <a:t>complexidade</a:t>
            </a:r>
            <a:r>
              <a:rPr lang="en-US" sz="3600" dirty="0" smtClean="0"/>
              <a:t> dos </a:t>
            </a:r>
            <a:r>
              <a:rPr lang="en-US" sz="3600" dirty="0" err="1" smtClean="0"/>
              <a:t>sistemas</a:t>
            </a:r>
            <a:r>
              <a:rPr lang="en-US" sz="3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Facilita</a:t>
            </a:r>
            <a:r>
              <a:rPr lang="en-US" sz="3600" dirty="0" smtClean="0"/>
              <a:t> a </a:t>
            </a:r>
            <a:r>
              <a:rPr lang="en-US" sz="3600" dirty="0" err="1" smtClean="0"/>
              <a:t>integração</a:t>
            </a:r>
            <a:r>
              <a:rPr lang="en-US" sz="3600" dirty="0" smtClean="0"/>
              <a:t> dos </a:t>
            </a:r>
            <a:r>
              <a:rPr lang="en-US" sz="3600" dirty="0" err="1" smtClean="0"/>
              <a:t>produtos</a:t>
            </a:r>
            <a:r>
              <a:rPr lang="en-US" sz="3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Multiplicidade</a:t>
            </a:r>
            <a:r>
              <a:rPr lang="en-US" sz="3600" dirty="0" smtClean="0"/>
              <a:t> de </a:t>
            </a:r>
            <a:r>
              <a:rPr lang="en-US" sz="3600" dirty="0" err="1" smtClean="0"/>
              <a:t>aplicações</a:t>
            </a:r>
            <a:r>
              <a:rPr lang="en-US" sz="3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Evita</a:t>
            </a:r>
            <a:r>
              <a:rPr lang="en-US" sz="3600" dirty="0" smtClean="0"/>
              <a:t> </a:t>
            </a:r>
            <a:r>
              <a:rPr lang="en-US" sz="3600" dirty="0" err="1" smtClean="0"/>
              <a:t>recertificações</a:t>
            </a:r>
            <a:r>
              <a:rPr lang="en-US" sz="3600" dirty="0" smtClean="0"/>
              <a:t> / </a:t>
            </a:r>
            <a:r>
              <a:rPr lang="en-US" sz="3600" dirty="0" err="1" smtClean="0"/>
              <a:t>novas</a:t>
            </a:r>
            <a:r>
              <a:rPr lang="en-US" sz="3600" dirty="0" smtClean="0"/>
              <a:t> </a:t>
            </a:r>
            <a:r>
              <a:rPr lang="en-US" sz="3600" dirty="0" err="1" smtClean="0"/>
              <a:t>avaliações</a:t>
            </a:r>
            <a:r>
              <a:rPr lang="en-US" sz="3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580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28664" y="4494599"/>
            <a:ext cx="6767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T </a:t>
            </a:r>
            <a:r>
              <a:rPr lang="pt-BR" sz="2000" dirty="0"/>
              <a:t>é </a:t>
            </a:r>
            <a:r>
              <a:rPr lang="pt-BR" sz="2000" dirty="0" smtClean="0"/>
              <a:t>l  </a:t>
            </a:r>
            <a:r>
              <a:rPr lang="pt-BR" sz="2000" dirty="0"/>
              <a:t>: + 3 3 ( 0 ) 3 2 7 2 8 3 5 0 </a:t>
            </a:r>
            <a:r>
              <a:rPr lang="pt-BR" sz="2000" dirty="0" smtClean="0"/>
              <a:t>0 </a:t>
            </a:r>
          </a:p>
          <a:p>
            <a:pPr algn="ctr"/>
            <a:r>
              <a:rPr lang="pt-BR" sz="2000" dirty="0" smtClean="0"/>
              <a:t>F </a:t>
            </a:r>
            <a:r>
              <a:rPr lang="pt-BR" sz="2000" dirty="0"/>
              <a:t>a x : + 3 3 ( 0 ) 3 2 7 2 8 3 5 0 9 </a:t>
            </a:r>
          </a:p>
          <a:p>
            <a:pPr algn="ctr"/>
            <a:r>
              <a:rPr lang="pt-BR" sz="2000" dirty="0" smtClean="0"/>
              <a:t>www.certifer.eu</a:t>
            </a:r>
            <a:endParaRPr lang="pt-BR" sz="2000" dirty="0"/>
          </a:p>
          <a:p>
            <a:pPr algn="ctr"/>
            <a:r>
              <a:rPr lang="pt-BR" sz="2000" dirty="0" err="1" smtClean="0"/>
              <a:t>Siège</a:t>
            </a:r>
            <a:r>
              <a:rPr lang="pt-BR" sz="2000" dirty="0" smtClean="0"/>
              <a:t> social: 1, place de Boussu </a:t>
            </a:r>
          </a:p>
          <a:p>
            <a:pPr algn="ctr"/>
            <a:r>
              <a:rPr lang="pt-BR" sz="2000" dirty="0" smtClean="0"/>
              <a:t>B.P. 70141 </a:t>
            </a:r>
            <a:r>
              <a:rPr lang="pt-BR" sz="2000" dirty="0"/>
              <a:t>- </a:t>
            </a:r>
            <a:r>
              <a:rPr lang="pt-BR" sz="2000" dirty="0" smtClean="0"/>
              <a:t>F59416 ANZIN Cedex</a:t>
            </a:r>
            <a:endParaRPr lang="pt-BR" sz="2000" dirty="0"/>
          </a:p>
          <a:p>
            <a:pPr algn="ctr"/>
            <a:r>
              <a:rPr lang="pt-BR" sz="2000" dirty="0" smtClean="0"/>
              <a:t>CERTIFER SA - TVA/SIRET: FR28 802 053 397/00021 </a:t>
            </a:r>
            <a:r>
              <a:rPr lang="pt-BR" sz="2000" dirty="0"/>
              <a:t>- Code </a:t>
            </a:r>
            <a:r>
              <a:rPr lang="pt-BR" sz="2000" dirty="0" smtClean="0"/>
              <a:t>NAF: 7120B</a:t>
            </a:r>
            <a:endParaRPr lang="fr-FR" sz="2000" dirty="0"/>
          </a:p>
        </p:txBody>
      </p:sp>
      <p:pic>
        <p:nvPicPr>
          <p:cNvPr id="6" name="Picture 2" descr="C:\Users\VANDERBECQ\Pictures\ligne ferrovia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206593"/>
            <a:ext cx="5112568" cy="323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783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009704" y="287028"/>
            <a:ext cx="8280000" cy="62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en-US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Structured Development and Cross Acceptance</a:t>
            </a:r>
          </a:p>
          <a:p>
            <a:pPr algn="l"/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and the impact on the </a:t>
            </a: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certification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53416" y="1124744"/>
            <a:ext cx="4680000" cy="1272337"/>
            <a:chOff x="153416" y="1124744"/>
            <a:chExt cx="4680000" cy="1272337"/>
          </a:xfrm>
        </p:grpSpPr>
        <p:sp>
          <p:nvSpPr>
            <p:cNvPr id="12" name="Rectangle 11"/>
            <p:cNvSpPr/>
            <p:nvPr/>
          </p:nvSpPr>
          <p:spPr>
            <a:xfrm>
              <a:off x="153416" y="1566084"/>
              <a:ext cx="4680000" cy="830997"/>
            </a:xfrm>
            <a:prstGeom prst="rect">
              <a:avLst/>
            </a:prstGeom>
            <a:ln w="19050">
              <a:solidFill>
                <a:schemeClr val="accent5"/>
              </a:solidFill>
              <a:prstDash val="dash"/>
            </a:ln>
          </p:spPr>
          <p:txBody>
            <a:bodyPr>
              <a:spAutoFit/>
            </a:bodyPr>
            <a:lstStyle/>
            <a:p>
              <a:pPr marL="144000" lvl="1" indent="-144000">
                <a:buFont typeface="Wingdings" panose="05000000000000000000" pitchFamily="2" charset="2"/>
                <a:buChar char="§"/>
              </a:pP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Mesmo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produto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-&gt;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múltiplas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aplicações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000" lvl="1" indent="-14400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Um Safety Case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chamado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GPSC)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focado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segurança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do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produto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3416" y="1124744"/>
              <a:ext cx="2186817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Produto</a:t>
              </a:r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Genérico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025008" y="1124744"/>
            <a:ext cx="4680000" cy="2464974"/>
            <a:chOff x="5025008" y="1412776"/>
            <a:chExt cx="4680000" cy="2464974"/>
          </a:xfrm>
        </p:grpSpPr>
        <p:sp>
          <p:nvSpPr>
            <p:cNvPr id="13" name="Rectangle 12"/>
            <p:cNvSpPr/>
            <p:nvPr/>
          </p:nvSpPr>
          <p:spPr>
            <a:xfrm>
              <a:off x="5025008" y="1815647"/>
              <a:ext cx="4680000" cy="2062103"/>
            </a:xfrm>
            <a:prstGeom prst="rect">
              <a:avLst/>
            </a:prstGeom>
            <a:ln w="19050">
              <a:solidFill>
                <a:schemeClr val="accent5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Produto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genérico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adaptado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(hardware e/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software) para um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tipo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específico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sistema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exemplo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processador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vital para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utilizado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pelo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ATP)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Aceitação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cruzada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do GPSC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Um Safety Case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chamado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GASC)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focado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no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</a:t>
              </a: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adaptação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development)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5008" y="1412776"/>
              <a:ext cx="2372765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Aplicação</a:t>
              </a:r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Genérica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7622" y="4021728"/>
            <a:ext cx="4775794" cy="2308324"/>
          </a:xfrm>
          <a:prstGeom prst="rect">
            <a:avLst/>
          </a:prstGeom>
          <a:ln w="19050">
            <a:solidFill>
              <a:schemeClr val="accent5"/>
            </a:solidFill>
            <a:prstDash val="dash"/>
          </a:ln>
        </p:spPr>
        <p:txBody>
          <a:bodyPr wrap="square">
            <a:spAutoFit/>
          </a:bodyPr>
          <a:lstStyle/>
          <a:p>
            <a:pPr marL="144000" lvl="1" indent="-14400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Genérico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adaptado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usualmente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parametragem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software)para um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ATP de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utilizado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da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linha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do Metro Y) </a:t>
            </a:r>
          </a:p>
          <a:p>
            <a:pPr marL="144000" lvl="1" indent="-14400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Aceitação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cruzada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GASC</a:t>
            </a:r>
          </a:p>
          <a:p>
            <a:pPr marL="144000" lvl="1" indent="-14400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Instanciação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(Design)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um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base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topologia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parâmetros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específicos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622" y="3589720"/>
            <a:ext cx="4775794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specífica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512840" y="260696"/>
            <a:ext cx="6321153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en-US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Structured</a:t>
            </a:r>
            <a:r>
              <a:rPr lang="fr-FR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en-US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fr-FR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altLang="en-US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327076" y="1220044"/>
            <a:ext cx="9044836" cy="5493920"/>
          </a:xfrm>
          <a:prstGeom prst="roundRect">
            <a:avLst>
              <a:gd name="adj" fmla="val 349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/>
          </a:p>
        </p:txBody>
      </p:sp>
      <p:sp>
        <p:nvSpPr>
          <p:cNvPr id="9" name="Zone de texte 25"/>
          <p:cNvSpPr txBox="1">
            <a:spLocks noChangeArrowheads="1"/>
          </p:cNvSpPr>
          <p:nvPr/>
        </p:nvSpPr>
        <p:spPr bwMode="auto">
          <a:xfrm>
            <a:off x="460824" y="1293803"/>
            <a:ext cx="2949008" cy="666769"/>
          </a:xfrm>
          <a:prstGeom prst="rect">
            <a:avLst/>
          </a:prstGeom>
          <a:solidFill>
            <a:srgbClr val="00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/>
            </a:pPr>
            <a:r>
              <a:rPr kumimoji="0" lang="fr-FR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CCS Sub-System (Infrastructure Manager Dossier)</a:t>
            </a:r>
          </a:p>
          <a:p>
            <a:pPr marL="180000" fontAlgn="base"/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Specific Application Safety Case (SASC) </a:t>
            </a:r>
          </a:p>
          <a:p>
            <a:pPr marL="180000" fontAlgn="base"/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Assessment Report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 de texte 46"/>
          <p:cNvSpPr txBox="1">
            <a:spLocks noChangeArrowheads="1"/>
          </p:cNvSpPr>
          <p:nvPr/>
        </p:nvSpPr>
        <p:spPr bwMode="auto">
          <a:xfrm>
            <a:off x="7052722" y="1293803"/>
            <a:ext cx="1734711" cy="666769"/>
          </a:xfrm>
          <a:prstGeom prst="rect">
            <a:avLst/>
          </a:prstGeom>
          <a:solidFill>
            <a:srgbClr val="00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Train Supervision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180000" fontAlgn="base"/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Case</a:t>
            </a:r>
          </a:p>
          <a:p>
            <a:pPr marL="180000" fontAlgn="base"/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Assessment Report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 de texte 12"/>
          <p:cNvSpPr txBox="1">
            <a:spLocks noChangeArrowheads="1"/>
          </p:cNvSpPr>
          <p:nvPr/>
        </p:nvSpPr>
        <p:spPr bwMode="auto">
          <a:xfrm>
            <a:off x="483954" y="2155972"/>
            <a:ext cx="8326610" cy="571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CSS Sub</a:t>
            </a:r>
            <a:r>
              <a:rPr kumimoji="0" lang="en-US" alt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System (manufacturer dossier)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Specific Application Safety Case (SASC)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alt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</a:t>
            </a:r>
            <a:r>
              <a:rPr kumimoji="0" lang="fr-FR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alt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Assessment</a:t>
            </a:r>
            <a:r>
              <a:rPr kumimoji="0" lang="fr-FR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Report</a:t>
            </a:r>
          </a:p>
        </p:txBody>
      </p:sp>
      <p:sp>
        <p:nvSpPr>
          <p:cNvPr id="12" name="Zone de texte 18"/>
          <p:cNvSpPr txBox="1">
            <a:spLocks noChangeArrowheads="1"/>
          </p:cNvSpPr>
          <p:nvPr/>
        </p:nvSpPr>
        <p:spPr bwMode="auto">
          <a:xfrm>
            <a:off x="3409832" y="3004311"/>
            <a:ext cx="2479272" cy="757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ETCS Level 2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Signalling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Sub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System</a:t>
            </a:r>
          </a:p>
          <a:p>
            <a:pPr fontAlgn="base">
              <a:spcBef>
                <a:spcPct val="0"/>
              </a:spcBef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Specific Application Safety Case (SASC)</a:t>
            </a:r>
          </a:p>
          <a:p>
            <a:pPr fontAlgn="base">
              <a:spcBef>
                <a:spcPct val="0"/>
              </a:spcBef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Assessment Report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 de texte 12"/>
          <p:cNvSpPr txBox="1">
            <a:spLocks noChangeArrowheads="1"/>
          </p:cNvSpPr>
          <p:nvPr/>
        </p:nvSpPr>
        <p:spPr bwMode="auto">
          <a:xfrm>
            <a:off x="460822" y="2996954"/>
            <a:ext cx="2324513" cy="757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National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Signalling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Sub</a:t>
            </a:r>
            <a:r>
              <a:rPr kumimoji="0" lang="en-US" alt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System</a:t>
            </a:r>
          </a:p>
          <a:p>
            <a:pPr fontAlgn="base">
              <a:spcBef>
                <a:spcPct val="0"/>
              </a:spcBef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Specific Application Safety Case (SASC)</a:t>
            </a:r>
          </a:p>
          <a:p>
            <a:pPr fontAlgn="base">
              <a:spcBef>
                <a:spcPct val="0"/>
              </a:spcBef>
            </a:pPr>
            <a:r>
              <a:rPr kumimoji="0" lang="fr-FR" alt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</a:t>
            </a:r>
            <a:r>
              <a:rPr kumimoji="0" lang="fr-FR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alt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Assessment</a:t>
            </a:r>
            <a:r>
              <a:rPr kumimoji="0" lang="fr-FR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Report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 de texte 18"/>
          <p:cNvSpPr txBox="1">
            <a:spLocks noChangeArrowheads="1"/>
          </p:cNvSpPr>
          <p:nvPr/>
        </p:nvSpPr>
        <p:spPr bwMode="auto">
          <a:xfrm>
            <a:off x="6462921" y="2996954"/>
            <a:ext cx="2324513" cy="757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ETCS Level 1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Signalling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Sub</a:t>
            </a:r>
            <a:r>
              <a:rPr kumimoji="0" lang="en-US" alt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System</a:t>
            </a:r>
          </a:p>
          <a:p>
            <a:pPr fontAlgn="base">
              <a:spcBef>
                <a:spcPct val="0"/>
              </a:spcBef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Specific Application Safety Case (SASC)</a:t>
            </a:r>
            <a:endParaRPr kumimoji="0" lang="en-U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Assessment Report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 de texte 16"/>
          <p:cNvSpPr txBox="1">
            <a:spLocks noChangeArrowheads="1"/>
          </p:cNvSpPr>
          <p:nvPr/>
        </p:nvSpPr>
        <p:spPr bwMode="auto">
          <a:xfrm>
            <a:off x="460824" y="4354316"/>
            <a:ext cx="1387768" cy="10001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GSM-R </a:t>
            </a:r>
            <a:r>
              <a:rPr kumimoji="0" lang="fr-FR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generic</a:t>
            </a:r>
            <a:endParaRPr kumimoji="0" lang="fr-FR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180000" fontAlgn="base">
              <a:spcBef>
                <a:spcPct val="0"/>
              </a:spcBef>
            </a:pPr>
            <a:r>
              <a:rPr kumimoji="0" lang="fr-FR" alt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Interoperability</a:t>
            </a:r>
            <a:r>
              <a:rPr kumimoji="0" lang="fr-FR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alt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Assessment</a:t>
            </a:r>
            <a:r>
              <a:rPr kumimoji="0" lang="fr-FR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Report</a:t>
            </a:r>
            <a:endParaRPr kumimoji="0" lang="fr-FR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 de texte 31"/>
          <p:cNvSpPr txBox="1">
            <a:spLocks noChangeArrowheads="1"/>
          </p:cNvSpPr>
          <p:nvPr/>
        </p:nvSpPr>
        <p:spPr bwMode="auto">
          <a:xfrm>
            <a:off x="2144688" y="4354316"/>
            <a:ext cx="2074676" cy="10001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National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Signalling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Sub System</a:t>
            </a:r>
          </a:p>
          <a:p>
            <a:pPr marL="180000" fontAlgn="base">
              <a:spcBef>
                <a:spcPct val="0"/>
              </a:spcBef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Generic Application Safety Case (GASC)</a:t>
            </a:r>
          </a:p>
          <a:p>
            <a:pPr marL="180000" fontAlgn="base">
              <a:spcBef>
                <a:spcPct val="0"/>
              </a:spcBef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Assessment Report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 de texte 37"/>
          <p:cNvSpPr txBox="1">
            <a:spLocks noChangeArrowheads="1"/>
          </p:cNvSpPr>
          <p:nvPr/>
        </p:nvSpPr>
        <p:spPr bwMode="auto">
          <a:xfrm>
            <a:off x="7018028" y="4354316"/>
            <a:ext cx="1491851" cy="10001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RBC DMI</a:t>
            </a:r>
          </a:p>
          <a:p>
            <a:pPr marL="1800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Generic Application Safety Case</a:t>
            </a:r>
          </a:p>
          <a:p>
            <a:pPr marL="1800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Assessment Report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 de texte 28"/>
          <p:cNvSpPr txBox="1">
            <a:spLocks noChangeArrowheads="1"/>
          </p:cNvSpPr>
          <p:nvPr/>
        </p:nvSpPr>
        <p:spPr bwMode="auto">
          <a:xfrm>
            <a:off x="460822" y="5733256"/>
            <a:ext cx="2050586" cy="847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Core National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Signalling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System</a:t>
            </a:r>
          </a:p>
          <a:p>
            <a:pPr marL="1800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Generic Product Safety Case (GPSC)</a:t>
            </a:r>
            <a:endParaRPr kumimoji="0" lang="en-US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1800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Assessment Report</a:t>
            </a:r>
          </a:p>
        </p:txBody>
      </p:sp>
      <p:sp>
        <p:nvSpPr>
          <p:cNvPr id="21" name="Zone de texte 7"/>
          <p:cNvSpPr txBox="1">
            <a:spLocks noChangeArrowheads="1"/>
          </p:cNvSpPr>
          <p:nvPr/>
        </p:nvSpPr>
        <p:spPr bwMode="auto">
          <a:xfrm>
            <a:off x="2726955" y="5733256"/>
            <a:ext cx="1734711" cy="847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Other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Signalling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Products (Track circuit, ..)</a:t>
            </a:r>
          </a:p>
          <a:p>
            <a:pPr marL="1800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Case	</a:t>
            </a:r>
            <a:endParaRPr kumimoji="0" lang="en-US" alt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 de texte 6"/>
          <p:cNvSpPr txBox="1">
            <a:spLocks noChangeArrowheads="1"/>
          </p:cNvSpPr>
          <p:nvPr/>
        </p:nvSpPr>
        <p:spPr bwMode="auto">
          <a:xfrm>
            <a:off x="6969225" y="5733256"/>
            <a:ext cx="1875754" cy="847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LEU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Generic Product Safety Case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Assessment Report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EC Certificate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en angle 30"/>
          <p:cNvCxnSpPr>
            <a:stCxn id="15" idx="1"/>
            <a:endCxn id="9" idx="1"/>
          </p:cNvCxnSpPr>
          <p:nvPr/>
        </p:nvCxnSpPr>
        <p:spPr>
          <a:xfrm rot="10800000">
            <a:off x="460824" y="1627187"/>
            <a:ext cx="12239" cy="3227205"/>
          </a:xfrm>
          <a:prstGeom prst="bentConnector3">
            <a:avLst>
              <a:gd name="adj1" fmla="val 104211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3" idx="0"/>
          </p:cNvCxnSpPr>
          <p:nvPr/>
        </p:nvCxnSpPr>
        <p:spPr>
          <a:xfrm flipV="1">
            <a:off x="1623079" y="2725506"/>
            <a:ext cx="2" cy="27144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12" idx="0"/>
          </p:cNvCxnSpPr>
          <p:nvPr/>
        </p:nvCxnSpPr>
        <p:spPr>
          <a:xfrm flipH="1" flipV="1">
            <a:off x="4572090" y="2732863"/>
            <a:ext cx="77378" cy="27144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14" idx="0"/>
          </p:cNvCxnSpPr>
          <p:nvPr/>
        </p:nvCxnSpPr>
        <p:spPr>
          <a:xfrm flipV="1">
            <a:off x="7625178" y="2725506"/>
            <a:ext cx="0" cy="27144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ngle 59"/>
          <p:cNvCxnSpPr/>
          <p:nvPr/>
        </p:nvCxnSpPr>
        <p:spPr>
          <a:xfrm flipV="1">
            <a:off x="1328180" y="5354469"/>
            <a:ext cx="1919746" cy="250116"/>
          </a:xfrm>
          <a:prstGeom prst="bentConnector3">
            <a:avLst>
              <a:gd name="adj1" fmla="val 100379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/>
          <p:nvPr/>
        </p:nvCxnSpPr>
        <p:spPr>
          <a:xfrm rot="16200000" flipV="1">
            <a:off x="3213950" y="5383748"/>
            <a:ext cx="383484" cy="315531"/>
          </a:xfrm>
          <a:prstGeom prst="bentConnector3">
            <a:avLst>
              <a:gd name="adj1" fmla="val 3394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51418" y="1212499"/>
            <a:ext cx="902049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51418" y="4214176"/>
            <a:ext cx="902049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51418" y="6821523"/>
            <a:ext cx="902049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51418" y="5487837"/>
            <a:ext cx="902049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9327749" y="1212503"/>
            <a:ext cx="0" cy="300167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 de texte 24"/>
          <p:cNvSpPr txBox="1">
            <a:spLocks noChangeArrowheads="1"/>
          </p:cNvSpPr>
          <p:nvPr/>
        </p:nvSpPr>
        <p:spPr bwMode="auto">
          <a:xfrm>
            <a:off x="8844979" y="2151071"/>
            <a:ext cx="867355" cy="400061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Specific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Application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9327749" y="4255564"/>
            <a:ext cx="0" cy="116558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9320338" y="5513137"/>
            <a:ext cx="14823" cy="124170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 de texte 3"/>
          <p:cNvSpPr txBox="1">
            <a:spLocks noChangeArrowheads="1"/>
          </p:cNvSpPr>
          <p:nvPr/>
        </p:nvSpPr>
        <p:spPr bwMode="auto">
          <a:xfrm>
            <a:off x="8931756" y="5821303"/>
            <a:ext cx="780577" cy="400061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Generic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Product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85" name="Connecteur droit avec flèche 84"/>
          <p:cNvCxnSpPr/>
          <p:nvPr/>
        </p:nvCxnSpPr>
        <p:spPr>
          <a:xfrm flipV="1">
            <a:off x="2511408" y="3754046"/>
            <a:ext cx="0" cy="5905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 de texte 15"/>
          <p:cNvSpPr txBox="1">
            <a:spLocks noChangeArrowheads="1"/>
          </p:cNvSpPr>
          <p:nvPr/>
        </p:nvSpPr>
        <p:spPr bwMode="auto">
          <a:xfrm>
            <a:off x="8844979" y="4546713"/>
            <a:ext cx="989014" cy="400061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Generic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  <a:cs typeface="Arial" pitchFamily="34" charset="0"/>
              </a:rPr>
              <a:t>Applications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37" name="Connecteur en angle 136"/>
          <p:cNvCxnSpPr>
            <a:stCxn id="22" idx="1"/>
          </p:cNvCxnSpPr>
          <p:nvPr/>
        </p:nvCxnSpPr>
        <p:spPr>
          <a:xfrm rot="10800000">
            <a:off x="4548711" y="3763080"/>
            <a:ext cx="201517" cy="2394172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en angle 138"/>
          <p:cNvCxnSpPr>
            <a:stCxn id="22" idx="3"/>
          </p:cNvCxnSpPr>
          <p:nvPr/>
        </p:nvCxnSpPr>
        <p:spPr>
          <a:xfrm flipV="1">
            <a:off x="6590135" y="3754046"/>
            <a:ext cx="164072" cy="2403206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en angle 148"/>
          <p:cNvCxnSpPr>
            <a:stCxn id="23" idx="3"/>
            <a:endCxn id="14" idx="3"/>
          </p:cNvCxnSpPr>
          <p:nvPr/>
        </p:nvCxnSpPr>
        <p:spPr>
          <a:xfrm flipH="1" flipV="1">
            <a:off x="8787434" y="3375501"/>
            <a:ext cx="57545" cy="2781751"/>
          </a:xfrm>
          <a:prstGeom prst="bentConnector3">
            <a:avLst>
              <a:gd name="adj1" fmla="val -397254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/>
          <p:cNvCxnSpPr/>
          <p:nvPr/>
        </p:nvCxnSpPr>
        <p:spPr>
          <a:xfrm flipV="1">
            <a:off x="5010794" y="3754046"/>
            <a:ext cx="0" cy="6002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en angle 187"/>
          <p:cNvCxnSpPr>
            <a:stCxn id="23" idx="1"/>
          </p:cNvCxnSpPr>
          <p:nvPr/>
        </p:nvCxnSpPr>
        <p:spPr>
          <a:xfrm rot="10800000">
            <a:off x="5496567" y="3754048"/>
            <a:ext cx="1472658" cy="2403204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 de texte 5"/>
          <p:cNvSpPr txBox="1">
            <a:spLocks noChangeArrowheads="1"/>
          </p:cNvSpPr>
          <p:nvPr/>
        </p:nvSpPr>
        <p:spPr bwMode="auto">
          <a:xfrm>
            <a:off x="4750227" y="5733256"/>
            <a:ext cx="1839908" cy="8479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Balise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Generic Product Safety Case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Assessment Report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EC Certificate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 de texte 4"/>
          <p:cNvSpPr txBox="1">
            <a:spLocks noChangeArrowheads="1"/>
          </p:cNvSpPr>
          <p:nvPr/>
        </p:nvSpPr>
        <p:spPr bwMode="auto">
          <a:xfrm>
            <a:off x="4647259" y="4354316"/>
            <a:ext cx="1942876" cy="10001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RBC Generic Constituent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Generic Application Safety Case (GASC)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Safety &amp; Interoperability Assessment Report</a:t>
            </a: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EC Certificate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ector reto 58"/>
          <p:cNvCxnSpPr/>
          <p:nvPr/>
        </p:nvCxnSpPr>
        <p:spPr>
          <a:xfrm>
            <a:off x="1328180" y="5604585"/>
            <a:ext cx="0" cy="128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6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656856" y="267844"/>
            <a:ext cx="576064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of Cross </a:t>
            </a:r>
            <a:r>
              <a:rPr lang="fr-FR" alt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cceptance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95" y="4365105"/>
            <a:ext cx="4830837" cy="1872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00472" y="1304706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 smtClean="0"/>
              <a:t>Criterio</a:t>
            </a:r>
            <a:r>
              <a:rPr lang="en-US" b="1" u="sng" dirty="0" smtClean="0"/>
              <a:t> para </a:t>
            </a:r>
            <a:r>
              <a:rPr lang="en-US" b="1" u="sng" dirty="0" err="1" smtClean="0"/>
              <a:t>aceitação</a:t>
            </a:r>
            <a:r>
              <a:rPr lang="en-US" b="1" u="sng" dirty="0" smtClean="0"/>
              <a:t> de </a:t>
            </a:r>
            <a:r>
              <a:rPr lang="en-US" b="1" u="sng" dirty="0" err="1" smtClean="0"/>
              <a:t>uma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entidade</a:t>
            </a:r>
            <a:r>
              <a:rPr lang="en-US" b="1" u="sng" dirty="0" smtClean="0"/>
              <a:t> ISA</a:t>
            </a:r>
            <a:endParaRPr lang="en-US" b="1" u="sng" dirty="0"/>
          </a:p>
          <a:p>
            <a:r>
              <a:rPr lang="en-US" dirty="0" smtClean="0"/>
              <a:t>O </a:t>
            </a:r>
            <a:r>
              <a:rPr lang="en-US" dirty="0" err="1" smtClean="0"/>
              <a:t>critério</a:t>
            </a:r>
            <a:r>
              <a:rPr lang="en-US" dirty="0" smtClean="0"/>
              <a:t> </a:t>
            </a:r>
            <a:r>
              <a:rPr lang="en-US" dirty="0" err="1" smtClean="0"/>
              <a:t>mínimo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avaliado</a:t>
            </a:r>
            <a:r>
              <a:rPr lang="en-US" dirty="0" smtClean="0"/>
              <a:t> para a </a:t>
            </a:r>
            <a:r>
              <a:rPr lang="en-US" dirty="0" err="1" smtClean="0"/>
              <a:t>aceitação</a:t>
            </a:r>
            <a:r>
              <a:rPr lang="en-US" dirty="0" smtClean="0"/>
              <a:t> dos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apresentados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entidade</a:t>
            </a:r>
            <a:r>
              <a:rPr lang="en-US" dirty="0" smtClean="0"/>
              <a:t> ISA,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a </a:t>
            </a:r>
            <a:r>
              <a:rPr lang="en-US" dirty="0" err="1" smtClean="0"/>
              <a:t>independência</a:t>
            </a:r>
            <a:r>
              <a:rPr lang="en-US" dirty="0" smtClean="0"/>
              <a:t>, </a:t>
            </a:r>
            <a:r>
              <a:rPr lang="en-US" dirty="0" err="1" smtClean="0"/>
              <a:t>competência</a:t>
            </a:r>
            <a:r>
              <a:rPr lang="en-US" dirty="0" smtClean="0"/>
              <a:t> e </a:t>
            </a:r>
            <a:r>
              <a:rPr lang="en-US" dirty="0" err="1" smtClean="0"/>
              <a:t>qualidade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se </a:t>
            </a:r>
            <a:r>
              <a:rPr lang="en-US" dirty="0" err="1" smtClean="0"/>
              <a:t>basear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3 </a:t>
            </a:r>
            <a:r>
              <a:rPr lang="en-US" dirty="0" err="1" smtClean="0"/>
              <a:t>elementos</a:t>
            </a:r>
            <a:r>
              <a:rPr lang="en-US" dirty="0" smtClean="0"/>
              <a:t>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042232" y="2708920"/>
            <a:ext cx="6943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a. Acceptance of the ISA competency</a:t>
            </a:r>
          </a:p>
          <a:p>
            <a:r>
              <a:rPr lang="en-US" sz="2800" dirty="0"/>
              <a:t>b. Acceptance of the ISA entity</a:t>
            </a:r>
          </a:p>
          <a:p>
            <a:r>
              <a:rPr lang="en-US" sz="2800" dirty="0"/>
              <a:t>c. Acceptance of the safety assessment results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70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02745" y="5554005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32" name="Rectangle 3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3" name="Groupe 3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Responsabilidades</a:t>
                </a:r>
                <a:endParaRPr lang="en-US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61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656856" y="267844"/>
            <a:ext cx="576064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Obligation and </a:t>
            </a:r>
            <a:r>
              <a:rPr lang="fr-FR" altLang="en-US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Responsibilities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0472" y="1268760"/>
            <a:ext cx="92170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Obrigação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utilização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entidade</a:t>
            </a:r>
            <a:r>
              <a:rPr lang="en-US" sz="2400" dirty="0" smtClean="0"/>
              <a:t> ISA: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demandada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lei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agência</a:t>
            </a:r>
            <a:r>
              <a:rPr lang="en-US" sz="2400" dirty="0" smtClean="0"/>
              <a:t> </a:t>
            </a:r>
            <a:r>
              <a:rPr lang="en-US" sz="2400" dirty="0" err="1" smtClean="0"/>
              <a:t>regulatória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demandada</a:t>
            </a:r>
            <a:r>
              <a:rPr lang="en-US" sz="2400" dirty="0" smtClean="0"/>
              <a:t> pela Grant Authority (</a:t>
            </a:r>
            <a:r>
              <a:rPr lang="en-US" sz="2400" dirty="0" err="1" smtClean="0"/>
              <a:t>casos</a:t>
            </a:r>
            <a:r>
              <a:rPr lang="en-US" sz="2400" dirty="0" smtClean="0"/>
              <a:t> das PPPs)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apresentado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requisito</a:t>
            </a:r>
            <a:r>
              <a:rPr lang="en-US" sz="2400" dirty="0" smtClean="0"/>
              <a:t> </a:t>
            </a:r>
            <a:r>
              <a:rPr lang="en-US" sz="2400" dirty="0" err="1" smtClean="0"/>
              <a:t>nas</a:t>
            </a:r>
            <a:r>
              <a:rPr lang="en-US" sz="2400" dirty="0" smtClean="0"/>
              <a:t> </a:t>
            </a:r>
            <a:r>
              <a:rPr lang="en-US" sz="2400" dirty="0" err="1" smtClean="0"/>
              <a:t>especificações</a:t>
            </a:r>
            <a:r>
              <a:rPr lang="en-US" sz="2400" dirty="0" smtClean="0"/>
              <a:t> do </a:t>
            </a:r>
            <a:r>
              <a:rPr lang="en-US" sz="2400" dirty="0" err="1" smtClean="0"/>
              <a:t>cliente</a:t>
            </a:r>
            <a:r>
              <a:rPr lang="en-US" sz="2400" dirty="0" smtClean="0"/>
              <a:t> </a:t>
            </a:r>
            <a:r>
              <a:rPr lang="en-US" sz="2400" dirty="0" err="1" smtClean="0"/>
              <a:t>Implicita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explicitamente</a:t>
            </a:r>
            <a:r>
              <a:rPr lang="en-US" sz="2400" dirty="0" smtClean="0"/>
              <a:t>,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exemplo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pt-BR" dirty="0"/>
              <a:t>4.1.8 SISTEMAS CRÍTICOS</a:t>
            </a:r>
          </a:p>
          <a:p>
            <a:pPr lvl="1"/>
            <a:r>
              <a:rPr lang="pt-BR" dirty="0"/>
              <a:t>Todos os sistemas críticos devem ter o nível de segurança adequado, devendo ser certificado por instituição com notória especialidade, conforme norma </a:t>
            </a:r>
            <a:r>
              <a:rPr lang="pt-BR" b="1" dirty="0">
                <a:solidFill>
                  <a:srgbClr val="FF0000"/>
                </a:solidFill>
              </a:rPr>
              <a:t>CENELEC EN50126</a:t>
            </a:r>
            <a:r>
              <a:rPr lang="pt-BR" dirty="0"/>
              <a:t>. Nessa classe</a:t>
            </a:r>
          </a:p>
          <a:p>
            <a:pPr lvl="1"/>
            <a:r>
              <a:rPr lang="pt-BR" dirty="0"/>
              <a:t>de sistemas encontram-se</a:t>
            </a:r>
            <a:r>
              <a:rPr lang="pt-BR" dirty="0" smtClean="0"/>
              <a:t>:</a:t>
            </a:r>
            <a:endParaRPr lang="pt-BR" dirty="0"/>
          </a:p>
          <a:p>
            <a:pPr lvl="1"/>
            <a:r>
              <a:rPr lang="pt-BR" dirty="0" smtClean="0"/>
              <a:t>	•</a:t>
            </a:r>
            <a:r>
              <a:rPr lang="pt-BR" dirty="0"/>
              <a:t>Sistema de sinalização e controle automático dos trens - CBTC;</a:t>
            </a:r>
          </a:p>
          <a:p>
            <a:pPr lvl="1"/>
            <a:r>
              <a:rPr lang="pt-BR" dirty="0" smtClean="0"/>
              <a:t>	•</a:t>
            </a:r>
            <a:r>
              <a:rPr lang="pt-BR" dirty="0"/>
              <a:t>Sistema de freios dos trens;</a:t>
            </a:r>
          </a:p>
          <a:p>
            <a:pPr lvl="1"/>
            <a:r>
              <a:rPr lang="pt-BR" dirty="0" smtClean="0"/>
              <a:t>	•</a:t>
            </a:r>
            <a:r>
              <a:rPr lang="pt-BR" dirty="0"/>
              <a:t>Sistema de portas automáticas dos trens e plataformas;</a:t>
            </a:r>
          </a:p>
          <a:p>
            <a:pPr lvl="1"/>
            <a:r>
              <a:rPr lang="pt-BR" dirty="0" smtClean="0"/>
              <a:t>	•</a:t>
            </a:r>
            <a:r>
              <a:rPr lang="pt-BR" dirty="0"/>
              <a:t>Sistema de suspensão dos trens, responsável pela estabilidade de rolamento nas vias</a:t>
            </a:r>
            <a:r>
              <a:rPr lang="pt-BR" dirty="0" smtClean="0"/>
              <a:t>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Responsabilidades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160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529064" y="296712"/>
            <a:ext cx="2088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en-US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Conclusão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73245" y="1753837"/>
            <a:ext cx="2789139" cy="104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Contribui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a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desenvolvimento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estruturado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harmonização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ciclo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vida</a:t>
            </a:r>
            <a:endParaRPr lang="fr-FR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8624" y="3140968"/>
            <a:ext cx="1662639" cy="12242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Contribui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diminuir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 tempo de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validação</a:t>
            </a:r>
            <a:endPara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76536" y="948620"/>
            <a:ext cx="4585745" cy="5648732"/>
            <a:chOff x="3599150" y="1227667"/>
            <a:chExt cx="2707699" cy="4402666"/>
          </a:xfrm>
        </p:grpSpPr>
        <p:sp>
          <p:nvSpPr>
            <p:cNvPr id="6" name="Flèche en arc 5"/>
            <p:cNvSpPr/>
            <p:nvPr/>
          </p:nvSpPr>
          <p:spPr>
            <a:xfrm>
              <a:off x="4187728" y="1227667"/>
              <a:ext cx="2119121" cy="211944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e 7"/>
            <p:cNvSpPr/>
            <p:nvPr/>
          </p:nvSpPr>
          <p:spPr>
            <a:xfrm>
              <a:off x="3599150" y="2445444"/>
              <a:ext cx="2119121" cy="211944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c plein 9"/>
            <p:cNvSpPr/>
            <p:nvPr/>
          </p:nvSpPr>
          <p:spPr>
            <a:xfrm>
              <a:off x="4338554" y="3808950"/>
              <a:ext cx="1820653" cy="1821383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Rectangle 12"/>
          <p:cNvSpPr/>
          <p:nvPr/>
        </p:nvSpPr>
        <p:spPr>
          <a:xfrm>
            <a:off x="2637525" y="4888911"/>
            <a:ext cx="1944001" cy="108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Contribui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alocação</a:t>
            </a: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responsabilidades</a:t>
            </a:r>
            <a:endPara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Étoile à 5 branches 2"/>
          <p:cNvSpPr/>
          <p:nvPr/>
        </p:nvSpPr>
        <p:spPr>
          <a:xfrm>
            <a:off x="5181894" y="1664923"/>
            <a:ext cx="4608512" cy="3816424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602525" y="3282594"/>
            <a:ext cx="1752765" cy="1082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fr-FR"/>
            </a:defPPr>
            <a:lvl1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algn="ctr"/>
            <a:r>
              <a:rPr lang="en-US" sz="2400" dirty="0" err="1" smtClean="0"/>
              <a:t>Redução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custo</a:t>
            </a:r>
            <a:r>
              <a:rPr lang="en-US" sz="2400" dirty="0" smtClean="0"/>
              <a:t> total do </a:t>
            </a:r>
            <a:r>
              <a:rPr lang="en-US" sz="2400" dirty="0" err="1" smtClean="0"/>
              <a:t>projeto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177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CF6506-D6C7-4052-A555-5BBDD5EA30B2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560388" y="1828801"/>
            <a:ext cx="82788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00FF"/>
                </a:solidFill>
                <a:latin typeface="Arial Black" panose="020B0A04020102020204" pitchFamily="34" charset="0"/>
              </a:rPr>
              <a:t>Qual a seguran</a:t>
            </a:r>
            <a:r>
              <a:rPr lang="en-US" altLang="fr-FR" sz="2800">
                <a:solidFill>
                  <a:srgbClr val="0000FF"/>
                </a:solidFill>
                <a:latin typeface="Arial Black" panose="020B0A04020102020204" pitchFamily="34" charset="0"/>
              </a:rPr>
              <a:t>ça para um TRAMWAY (VLT)</a:t>
            </a:r>
            <a:r>
              <a:rPr lang="fr-FR" altLang="fr-FR" sz="2800">
                <a:solidFill>
                  <a:srgbClr val="0000FF"/>
                </a:solidFill>
                <a:latin typeface="Arial Black" panose="020B0A04020102020204" pitchFamily="34" charset="0"/>
              </a:rPr>
              <a:t>?</a:t>
            </a:r>
            <a:endParaRPr lang="fr-FR" altLang="ja-JP" sz="240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ja-JP" sz="2400">
                <a:latin typeface="Copperplate Gothic Light" pitchFamily="-84" charset="0"/>
              </a:rPr>
              <a:t>Domínio da Inserção Urbana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>
              <a:latin typeface="Copperplate Gothic Light" pitchFamily="-84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447800" y="5745164"/>
            <a:ext cx="2514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200"/>
              <a:t> Março 2015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7162800" y="533400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200"/>
              <a:t>Aryldo G </a:t>
            </a:r>
            <a:r>
              <a:rPr lang="en-US" altLang="fr-FR" sz="1200"/>
              <a:t>RUSSO Jr / Elise GROSSEMY</a:t>
            </a:r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9748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1C3BE5-9B59-40E2-8751-86BCB293E478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281113" y="1123951"/>
            <a:ext cx="6985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ja-JP" sz="2400" dirty="0" err="1">
                <a:latin typeface="Copperplate Gothic Light" pitchFamily="-84" charset="0"/>
              </a:rPr>
              <a:t>Sumário</a:t>
            </a:r>
            <a:r>
              <a:rPr lang="fr-FR" altLang="ja-JP" sz="2400" dirty="0">
                <a:latin typeface="Copperplate Gothic Light" pitchFamily="-84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ja-JP" sz="2400" dirty="0" err="1">
                <a:latin typeface="Copperplate Gothic Light" pitchFamily="-84" charset="0"/>
              </a:rPr>
              <a:t>Princípios</a:t>
            </a:r>
            <a:r>
              <a:rPr lang="fr-FR" altLang="ja-JP" sz="2400" dirty="0">
                <a:latin typeface="Copperplate Gothic Light" pitchFamily="-84" charset="0"/>
              </a:rPr>
              <a:t> de </a:t>
            </a:r>
            <a:r>
              <a:rPr lang="fr-FR" altLang="ja-JP" sz="2400" dirty="0" err="1">
                <a:latin typeface="Copperplate Gothic Light" pitchFamily="-84" charset="0"/>
              </a:rPr>
              <a:t>análise</a:t>
            </a:r>
            <a:r>
              <a:rPr lang="fr-FR" altLang="ja-JP" sz="2400" dirty="0">
                <a:latin typeface="Copperplate Gothic Light" pitchFamily="-84" charset="0"/>
              </a:rPr>
              <a:t> de </a:t>
            </a:r>
            <a:r>
              <a:rPr lang="fr-FR" altLang="ja-JP" sz="2400" dirty="0" err="1">
                <a:latin typeface="Copperplate Gothic Light" pitchFamily="-84" charset="0"/>
              </a:rPr>
              <a:t>risco</a:t>
            </a:r>
            <a:r>
              <a:rPr lang="fr-FR" altLang="ja-JP" sz="2400" dirty="0">
                <a:latin typeface="Copperplate Gothic Light" pitchFamily="-84" charset="0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ja-JP" sz="2400" dirty="0" err="1">
                <a:latin typeface="Copperplate Gothic Light" pitchFamily="-84" charset="0"/>
              </a:rPr>
              <a:t>Processo</a:t>
            </a:r>
            <a:r>
              <a:rPr lang="fr-FR" altLang="ja-JP" sz="2400" dirty="0">
                <a:latin typeface="Copperplate Gothic Light" pitchFamily="-84" charset="0"/>
              </a:rPr>
              <a:t> de </a:t>
            </a:r>
            <a:r>
              <a:rPr lang="fr-FR" altLang="ja-JP" sz="2400" dirty="0" err="1">
                <a:latin typeface="Copperplate Gothic Light" pitchFamily="-84" charset="0"/>
              </a:rPr>
              <a:t>gerenciamento</a:t>
            </a:r>
            <a:r>
              <a:rPr lang="fr-FR" altLang="ja-JP" sz="2400" dirty="0">
                <a:latin typeface="Copperplate Gothic Light" pitchFamily="-84" charset="0"/>
              </a:rPr>
              <a:t> da </a:t>
            </a:r>
            <a:r>
              <a:rPr lang="fr-FR" altLang="ja-JP" sz="2400" dirty="0" err="1">
                <a:latin typeface="Copperplate Gothic Light" pitchFamily="-84" charset="0"/>
              </a:rPr>
              <a:t>Inserção</a:t>
            </a:r>
            <a:r>
              <a:rPr lang="fr-FR" altLang="ja-JP" sz="2400" dirty="0">
                <a:latin typeface="Copperplate Gothic Light" pitchFamily="-84" charset="0"/>
              </a:rPr>
              <a:t> Urbana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ja-JP" sz="2400" dirty="0" err="1">
                <a:latin typeface="Copperplate Gothic Light" pitchFamily="-84" charset="0"/>
              </a:rPr>
              <a:t>Normas</a:t>
            </a:r>
            <a:r>
              <a:rPr lang="fr-FR" altLang="ja-JP" sz="2400" dirty="0">
                <a:latin typeface="Copperplate Gothic Light" pitchFamily="-84" charset="0"/>
              </a:rPr>
              <a:t> </a:t>
            </a:r>
            <a:r>
              <a:rPr lang="fr-FR" altLang="ja-JP" sz="2400" dirty="0" err="1">
                <a:latin typeface="Copperplate Gothic Light" pitchFamily="-84" charset="0"/>
              </a:rPr>
              <a:t>sugeridas</a:t>
            </a:r>
            <a:r>
              <a:rPr lang="fr-FR" altLang="ja-JP" sz="2400" dirty="0">
                <a:latin typeface="Copperplate Gothic Light" pitchFamily="-84" charset="0"/>
              </a:rPr>
              <a:t> para </a:t>
            </a:r>
            <a:r>
              <a:rPr lang="fr-FR" altLang="ja-JP" sz="2400" dirty="0" err="1">
                <a:latin typeface="Copperplate Gothic Light" pitchFamily="-84" charset="0"/>
              </a:rPr>
              <a:t>Inserção</a:t>
            </a:r>
            <a:r>
              <a:rPr lang="fr-FR" altLang="ja-JP" sz="2400" dirty="0">
                <a:latin typeface="Copperplate Gothic Light" pitchFamily="-84" charset="0"/>
              </a:rPr>
              <a:t> Urbana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ja-JP" sz="2400" dirty="0" err="1">
                <a:latin typeface="Copperplate Gothic Light" pitchFamily="-84" charset="0"/>
              </a:rPr>
              <a:t>Atividades</a:t>
            </a:r>
            <a:r>
              <a:rPr lang="fr-FR" altLang="ja-JP" sz="2400" dirty="0">
                <a:latin typeface="Copperplate Gothic Light" pitchFamily="-84" charset="0"/>
              </a:rPr>
              <a:t> de </a:t>
            </a:r>
            <a:r>
              <a:rPr lang="fr-FR" altLang="ja-JP" sz="2400" dirty="0" err="1">
                <a:latin typeface="Copperplate Gothic Light" pitchFamily="-84" charset="0"/>
              </a:rPr>
              <a:t>segurança</a:t>
            </a:r>
            <a:r>
              <a:rPr lang="fr-FR" altLang="ja-JP" sz="2400" dirty="0">
                <a:latin typeface="Copperplate Gothic Light" pitchFamily="-84" charset="0"/>
              </a:rPr>
              <a:t> e </a:t>
            </a:r>
            <a:r>
              <a:rPr lang="fr-FR" altLang="ja-JP" sz="2400" dirty="0" err="1">
                <a:latin typeface="Copperplate Gothic Light" pitchFamily="-84" charset="0"/>
              </a:rPr>
              <a:t>ciclo</a:t>
            </a:r>
            <a:r>
              <a:rPr lang="fr-FR" altLang="ja-JP" sz="2400" dirty="0">
                <a:latin typeface="Copperplate Gothic Light" pitchFamily="-84" charset="0"/>
              </a:rPr>
              <a:t> de vida do </a:t>
            </a:r>
            <a:r>
              <a:rPr lang="fr-FR" altLang="ja-JP" sz="2400" dirty="0" err="1">
                <a:latin typeface="Copperplate Gothic Light" pitchFamily="-84" charset="0"/>
              </a:rPr>
              <a:t>projeto</a:t>
            </a: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3281C3-18DC-4B94-8D9F-4689DA2D87EE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281113" y="1123950"/>
            <a:ext cx="6985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ja-JP" sz="2400" dirty="0" err="1">
                <a:latin typeface="Copperplate Gothic Light" pitchFamily="-84" charset="0"/>
              </a:rPr>
              <a:t>Princípios</a:t>
            </a:r>
            <a:r>
              <a:rPr lang="fr-FR" altLang="ja-JP" sz="2400" dirty="0">
                <a:latin typeface="Copperplate Gothic Light" pitchFamily="-84" charset="0"/>
              </a:rPr>
              <a:t> de </a:t>
            </a:r>
            <a:r>
              <a:rPr lang="fr-FR" altLang="ja-JP" sz="2400" dirty="0" err="1">
                <a:latin typeface="Copperplate Gothic Light" pitchFamily="-84" charset="0"/>
              </a:rPr>
              <a:t>análise</a:t>
            </a:r>
            <a:r>
              <a:rPr lang="fr-FR" altLang="ja-JP" sz="2400" dirty="0">
                <a:latin typeface="Copperplate Gothic Light" pitchFamily="-84" charset="0"/>
              </a:rPr>
              <a:t> de </a:t>
            </a:r>
            <a:r>
              <a:rPr lang="fr-FR" altLang="ja-JP" sz="2400" dirty="0" err="1">
                <a:latin typeface="Copperplate Gothic Light" pitchFamily="-84" charset="0"/>
              </a:rPr>
              <a:t>risco</a:t>
            </a:r>
            <a:r>
              <a:rPr lang="fr-FR" altLang="ja-JP" sz="2400" dirty="0">
                <a:latin typeface="Copperplate Gothic Light" pitchFamily="-8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308726"/>
            <a:ext cx="1905000" cy="39687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92619F-A1AD-43DA-A8BA-1236870B362A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4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990601" y="762000"/>
            <a:ext cx="77073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400" b="1" i="1">
                <a:solidFill>
                  <a:srgbClr val="0000FF"/>
                </a:solidFill>
                <a:latin typeface="Trebuchet MS" panose="020B0603020202020204" pitchFamily="34" charset="0"/>
              </a:rPr>
              <a:t>A questão de segurança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b="1" i="1">
                <a:solidFill>
                  <a:srgbClr val="0000FF"/>
                </a:solidFill>
                <a:latin typeface="Trebuchet MS" panose="020B0603020202020204" pitchFamily="34" charset="0"/>
              </a:rPr>
              <a:t>No contexto da Inserção Urbana: é a avaliação do risco ligado aos conflitos potenciais entre o sistema de transporte e todos os usuários do espaço público.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600" b="1" i="1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600" b="1" i="1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600" b="1" i="1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600" b="1" i="1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600" b="1" i="1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45" name="Image 2" descr="accident Tram-VL sur support L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2492376"/>
            <a:ext cx="4770437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274725" y="1403710"/>
            <a:ext cx="9520708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 err="1" smtClean="0">
                <a:latin typeface="Calibri" pitchFamily="34" charset="0"/>
              </a:rPr>
              <a:t>Mais</a:t>
            </a:r>
            <a:r>
              <a:rPr lang="en-US" sz="2000" dirty="0" smtClean="0">
                <a:latin typeface="Calibri" pitchFamily="34" charset="0"/>
              </a:rPr>
              <a:t> de </a:t>
            </a:r>
            <a:r>
              <a:rPr lang="en-US" sz="2000" b="1" i="1" dirty="0" smtClean="0">
                <a:latin typeface="Calibri" pitchFamily="34" charset="0"/>
              </a:rPr>
              <a:t>17 </a:t>
            </a:r>
            <a:r>
              <a:rPr lang="en-US" sz="2000" b="1" i="1" dirty="0" err="1" smtClean="0">
                <a:latin typeface="Calibri" pitchFamily="34" charset="0"/>
              </a:rPr>
              <a:t>anos</a:t>
            </a:r>
            <a:r>
              <a:rPr lang="en-US" sz="2000" b="1" i="1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de </a:t>
            </a:r>
            <a:r>
              <a:rPr lang="en-US" sz="2000" dirty="0" err="1" smtClean="0">
                <a:latin typeface="Calibri" pitchFamily="34" charset="0"/>
              </a:rPr>
              <a:t>experiência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 err="1" smtClean="0">
                <a:latin typeface="Calibri" pitchFamily="34" charset="0"/>
              </a:rPr>
              <a:t>Mais</a:t>
            </a:r>
            <a:r>
              <a:rPr lang="en-US" sz="2000" dirty="0" smtClean="0">
                <a:latin typeface="Calibri" pitchFamily="34" charset="0"/>
              </a:rPr>
              <a:t> de </a:t>
            </a:r>
            <a:r>
              <a:rPr lang="en-US" sz="2000" b="1" i="1" dirty="0" smtClean="0">
                <a:latin typeface="Calibri" pitchFamily="34" charset="0"/>
              </a:rPr>
              <a:t>350 </a:t>
            </a:r>
            <a:r>
              <a:rPr lang="en-US" sz="2000" b="1" i="1" dirty="0" err="1" smtClean="0">
                <a:latin typeface="Calibri" pitchFamily="34" charset="0"/>
              </a:rPr>
              <a:t>assessores</a:t>
            </a:r>
            <a:r>
              <a:rPr lang="en-US" sz="2000" b="1" i="1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vindos</a:t>
            </a:r>
            <a:r>
              <a:rPr lang="en-US" sz="2000" dirty="0" smtClean="0">
                <a:latin typeface="Calibri" pitchFamily="34" charset="0"/>
              </a:rPr>
              <a:t> de </a:t>
            </a:r>
            <a:r>
              <a:rPr lang="en-US" sz="2000" dirty="0" err="1" smtClean="0">
                <a:latin typeface="Calibri" pitchFamily="34" charset="0"/>
              </a:rPr>
              <a:t>todas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entidades</a:t>
            </a:r>
            <a:r>
              <a:rPr lang="en-US" sz="2000" dirty="0" smtClean="0">
                <a:latin typeface="Calibri" pitchFamily="34" charset="0"/>
              </a:rPr>
              <a:t> do </a:t>
            </a:r>
            <a:r>
              <a:rPr lang="en-US" sz="2000" dirty="0" err="1" smtClean="0">
                <a:latin typeface="Calibri" pitchFamily="34" charset="0"/>
              </a:rPr>
              <a:t>setor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ferroviário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como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SNCF, RFF, </a:t>
            </a:r>
            <a:r>
              <a:rPr lang="en-US" sz="2000" dirty="0" smtClean="0">
                <a:latin typeface="Calibri" pitchFamily="34" charset="0"/>
              </a:rPr>
              <a:t>RATP, Metro SP, </a:t>
            </a:r>
            <a:r>
              <a:rPr lang="en-US" sz="2000" dirty="0" err="1" smtClean="0">
                <a:latin typeface="Calibri" pitchFamily="34" charset="0"/>
              </a:rPr>
              <a:t>Apave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industriais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operadoras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privadas</a:t>
            </a:r>
            <a:r>
              <a:rPr lang="en-US" sz="2000" dirty="0" smtClean="0">
                <a:latin typeface="Calibri" pitchFamily="34" charset="0"/>
              </a:rPr>
              <a:t>, etc</a:t>
            </a:r>
            <a:r>
              <a:rPr lang="en-US" sz="2000" dirty="0">
                <a:latin typeface="Calibri" pitchFamily="34" charset="0"/>
              </a:rPr>
              <a:t>.…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 err="1" smtClean="0">
                <a:latin typeface="Calibri" pitchFamily="34" charset="0"/>
              </a:rPr>
              <a:t>Diversas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acreditações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nacionais</a:t>
            </a:r>
            <a:r>
              <a:rPr lang="en-US" sz="2000" dirty="0" smtClean="0">
                <a:latin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</a:rPr>
              <a:t>internacionais</a:t>
            </a:r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 err="1" smtClean="0">
                <a:latin typeface="Calibri" pitchFamily="34" charset="0"/>
              </a:rPr>
              <a:t>Presença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física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França</a:t>
            </a:r>
            <a:r>
              <a:rPr lang="en-US" sz="2000" dirty="0" smtClean="0">
                <a:latin typeface="Calibri" pitchFamily="34" charset="0"/>
              </a:rPr>
              <a:t>, Algeria, </a:t>
            </a:r>
            <a:r>
              <a:rPr lang="en-US" sz="2000" dirty="0">
                <a:latin typeface="Calibri" pitchFamily="34" charset="0"/>
              </a:rPr>
              <a:t>Italia (STEAMCERT</a:t>
            </a:r>
            <a:r>
              <a:rPr lang="en-US" sz="2000" dirty="0" smtClean="0">
                <a:latin typeface="Calibri" pitchFamily="34" charset="0"/>
              </a:rPr>
              <a:t>), Asia (</a:t>
            </a:r>
            <a:r>
              <a:rPr lang="en-US" sz="2000" dirty="0" err="1" smtClean="0">
                <a:latin typeface="Calibri" pitchFamily="34" charset="0"/>
              </a:rPr>
              <a:t>através</a:t>
            </a:r>
            <a:r>
              <a:rPr lang="en-US" sz="2000" dirty="0" smtClean="0">
                <a:latin typeface="Calibri" pitchFamily="34" charset="0"/>
              </a:rPr>
              <a:t> da </a:t>
            </a:r>
            <a:r>
              <a:rPr lang="en-US" sz="2000" dirty="0" err="1" smtClean="0">
                <a:latin typeface="Calibri" pitchFamily="34" charset="0"/>
              </a:rPr>
              <a:t>Apave</a:t>
            </a:r>
            <a:r>
              <a:rPr lang="en-US" sz="2000" dirty="0" smtClean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 err="1" smtClean="0">
                <a:latin typeface="Calibri" pitchFamily="34" charset="0"/>
              </a:rPr>
              <a:t>Cobertura</a:t>
            </a:r>
            <a:r>
              <a:rPr lang="en-US" sz="2000" dirty="0" smtClean="0">
                <a:latin typeface="Calibri" pitchFamily="34" charset="0"/>
              </a:rPr>
              <a:t> de </a:t>
            </a:r>
            <a:r>
              <a:rPr lang="en-US" sz="2000" b="1" i="1" dirty="0" err="1" smtClean="0">
                <a:latin typeface="Calibri" pitchFamily="34" charset="0"/>
              </a:rPr>
              <a:t>todos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setores</a:t>
            </a:r>
            <a:r>
              <a:rPr lang="en-US" sz="2000" dirty="0" smtClean="0">
                <a:latin typeface="Calibri" pitchFamily="34" charset="0"/>
              </a:rPr>
              <a:t> (</a:t>
            </a:r>
            <a:r>
              <a:rPr lang="en-US" sz="2000" dirty="0" err="1" smtClean="0">
                <a:latin typeface="Calibri" pitchFamily="34" charset="0"/>
              </a:rPr>
              <a:t>Convencional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Alta </a:t>
            </a:r>
            <a:r>
              <a:rPr lang="en-US" sz="2000" dirty="0" err="1" smtClean="0">
                <a:latin typeface="Calibri" pitchFamily="34" charset="0"/>
              </a:rPr>
              <a:t>velocidade</a:t>
            </a:r>
            <a:r>
              <a:rPr lang="en-US" sz="2000" dirty="0" smtClean="0">
                <a:latin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</a:rPr>
              <a:t>Urbano</a:t>
            </a:r>
            <a:r>
              <a:rPr lang="en-US" sz="2000" dirty="0" smtClean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  <a:p>
            <a:pPr hangingPunct="0">
              <a:defRPr/>
            </a:pPr>
            <a:endParaRPr lang="en-US" sz="2000" dirty="0" smtClean="0"/>
          </a:p>
          <a:p>
            <a:pPr hangingPunct="0">
              <a:defRPr/>
            </a:pPr>
            <a:endParaRPr lang="en-US" sz="2000" dirty="0"/>
          </a:p>
          <a:p>
            <a:pPr hangingPunct="0">
              <a:defRPr/>
            </a:pPr>
            <a:endParaRPr lang="en-US" sz="2000" dirty="0" smtClean="0"/>
          </a:p>
          <a:p>
            <a:pPr hangingPunct="0">
              <a:defRPr/>
            </a:pPr>
            <a:endParaRPr lang="en-US" sz="2000" dirty="0"/>
          </a:p>
          <a:p>
            <a:pPr hangingPunct="0">
              <a:defRPr/>
            </a:pPr>
            <a:endParaRPr lang="en-US" sz="2000" dirty="0" smtClean="0"/>
          </a:p>
          <a:p>
            <a:pPr hangingPunct="0">
              <a:defRPr/>
            </a:pPr>
            <a:endParaRPr lang="en-US" sz="2000" dirty="0" smtClean="0"/>
          </a:p>
          <a:p>
            <a:pPr hangingPunct="0">
              <a:defRPr/>
            </a:pPr>
            <a:endParaRPr lang="en-US" sz="2000" dirty="0"/>
          </a:p>
          <a:p>
            <a:pPr>
              <a:defRPr/>
            </a:pPr>
            <a:endParaRPr lang="en-US" sz="1100" dirty="0">
              <a:latin typeface="Calibri" pitchFamily="34" charset="0"/>
            </a:endParaRPr>
          </a:p>
          <a:p>
            <a:pPr>
              <a:defRPr/>
            </a:pPr>
            <a:endParaRPr lang="en-US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Referência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para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todos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os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tipos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de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missão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tais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como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ISA/ICE/NOBO/DEBO/CSM/ECM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299" name="Titre 5"/>
          <p:cNvSpPr txBox="1">
            <a:spLocks/>
          </p:cNvSpPr>
          <p:nvPr/>
        </p:nvSpPr>
        <p:spPr bwMode="auto">
          <a:xfrm>
            <a:off x="5342556" y="457201"/>
            <a:ext cx="444461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>
            <a:noAutofit/>
          </a:bodyPr>
          <a:lstStyle>
            <a:lvl1pPr eaLnBrk="1" hangingPunct="1">
              <a:defRPr sz="3600" b="0" i="1">
                <a:effectLst/>
                <a:latin typeface="Calibri" pitchFamily="34" charset="0"/>
              </a:defRPr>
            </a:lvl1pPr>
            <a:lvl2pPr eaLnBrk="0" hangingPunct="0">
              <a:defRPr sz="3600" b="1">
                <a:solidFill>
                  <a:srgbClr val="848FBA"/>
                </a:solidFill>
                <a:latin typeface="Verdana" pitchFamily="34" charset="0"/>
              </a:defRPr>
            </a:lvl2pPr>
            <a:lvl3pPr eaLnBrk="0" hangingPunct="0">
              <a:defRPr sz="3600" b="1">
                <a:solidFill>
                  <a:srgbClr val="848FBA"/>
                </a:solidFill>
                <a:latin typeface="Verdana" pitchFamily="34" charset="0"/>
              </a:defRPr>
            </a:lvl3pPr>
            <a:lvl4pPr eaLnBrk="0" hangingPunct="0">
              <a:defRPr sz="3600" b="1">
                <a:solidFill>
                  <a:srgbClr val="848FBA"/>
                </a:solidFill>
                <a:latin typeface="Verdana" pitchFamily="34" charset="0"/>
              </a:defRPr>
            </a:lvl4pPr>
            <a:lvl5pPr eaLnBrk="0" hangingPunct="0">
              <a:defRPr sz="3600" b="1">
                <a:solidFill>
                  <a:srgbClr val="848FBA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8FBA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8FBA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8FBA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8FBA"/>
                </a:solidFill>
                <a:latin typeface="Verdana" pitchFamily="34" charset="0"/>
              </a:defRPr>
            </a:lvl9pPr>
            <a:extLst/>
          </a:lstStyle>
          <a:p>
            <a:r>
              <a:rPr lang="en-US" dirty="0" err="1" smtClean="0"/>
              <a:t>Pontos</a:t>
            </a:r>
            <a:r>
              <a:rPr lang="en-US" dirty="0" smtClean="0"/>
              <a:t> fortes CERTIFER</a:t>
            </a:r>
            <a:endParaRPr lang="en-US" dirty="0"/>
          </a:p>
        </p:txBody>
      </p:sp>
      <p:pic>
        <p:nvPicPr>
          <p:cNvPr id="21" name="Picture 6" descr="C:\Users\DECOOPMAN\Desktop\Sans tit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1" y="3942348"/>
            <a:ext cx="1227940" cy="115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0820" y="5064468"/>
            <a:ext cx="1073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Material </a:t>
            </a:r>
          </a:p>
          <a:p>
            <a:pPr algn="ctr"/>
            <a:r>
              <a:rPr lang="en-US" i="1" dirty="0" err="1" smtClean="0"/>
              <a:t>Rodante</a:t>
            </a:r>
            <a:endParaRPr lang="fr-FR" i="1" dirty="0"/>
          </a:p>
        </p:txBody>
      </p:sp>
      <p:pic>
        <p:nvPicPr>
          <p:cNvPr id="23" name="Picture 2" descr="C:\Users\DECOOPMAN\Desktop\Sans tit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90" y="3942348"/>
            <a:ext cx="1352024" cy="117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371782" y="3645024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Infraestrutura</a:t>
            </a:r>
            <a:endParaRPr lang="fr-FR" i="1" dirty="0"/>
          </a:p>
        </p:txBody>
      </p:sp>
      <p:pic>
        <p:nvPicPr>
          <p:cNvPr id="25" name="Picture 3" descr="C:\Users\DECOOPMAN\Desktop\Sans tit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20" y="3942348"/>
            <a:ext cx="1442435" cy="118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DECOOPMAN\Desktop\Sans tit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26" y="3913977"/>
            <a:ext cx="1354494" cy="129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DECOOPMAN\Desktop\Sans tit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76" y="3850273"/>
            <a:ext cx="1275155" cy="127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DECOOPMAN\Desktop\Sans tit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61" y="3922280"/>
            <a:ext cx="1380111" cy="131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DECOOPMAN\Desktop\Sans tit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7" y="3824657"/>
            <a:ext cx="1514290" cy="141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165685" y="3645024"/>
            <a:ext cx="892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Energia</a:t>
            </a:r>
            <a:endParaRPr lang="fr-FR" i="1" dirty="0"/>
          </a:p>
        </p:txBody>
      </p:sp>
      <p:sp>
        <p:nvSpPr>
          <p:cNvPr id="31" name="Rectangle 30"/>
          <p:cNvSpPr/>
          <p:nvPr/>
        </p:nvSpPr>
        <p:spPr>
          <a:xfrm>
            <a:off x="2491379" y="5118263"/>
            <a:ext cx="1828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err="1" smtClean="0"/>
              <a:t>Controle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Comando</a:t>
            </a:r>
            <a:r>
              <a:rPr lang="en-US" sz="1600" i="1" dirty="0" smtClean="0"/>
              <a:t> </a:t>
            </a:r>
          </a:p>
          <a:p>
            <a:pPr algn="ctr"/>
            <a:r>
              <a:rPr lang="en-US" sz="1600" i="1" dirty="0" smtClean="0"/>
              <a:t>&amp; </a:t>
            </a:r>
            <a:r>
              <a:rPr lang="en-US" sz="1600" i="1" dirty="0" err="1" smtClean="0"/>
              <a:t>sinalização</a:t>
            </a:r>
            <a:endParaRPr lang="fr-FR" sz="1600" i="1" dirty="0"/>
          </a:p>
        </p:txBody>
      </p:sp>
      <p:sp>
        <p:nvSpPr>
          <p:cNvPr id="32" name="Rectangle 31"/>
          <p:cNvSpPr/>
          <p:nvPr/>
        </p:nvSpPr>
        <p:spPr>
          <a:xfrm>
            <a:off x="6877107" y="3429000"/>
            <a:ext cx="962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Systema</a:t>
            </a:r>
            <a:endParaRPr lang="en-US" i="1" dirty="0" smtClean="0"/>
          </a:p>
          <a:p>
            <a:r>
              <a:rPr lang="en-US" i="1" dirty="0" smtClean="0"/>
              <a:t>Global</a:t>
            </a:r>
            <a:endParaRPr lang="fr-FR" i="1" dirty="0"/>
          </a:p>
        </p:txBody>
      </p:sp>
      <p:sp>
        <p:nvSpPr>
          <p:cNvPr id="33" name="Rectangle 32"/>
          <p:cNvSpPr/>
          <p:nvPr/>
        </p:nvSpPr>
        <p:spPr>
          <a:xfrm>
            <a:off x="5370627" y="5144659"/>
            <a:ext cx="1244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/>
              <a:t>Integração</a:t>
            </a:r>
            <a:r>
              <a:rPr lang="en-US" i="1" dirty="0" smtClean="0"/>
              <a:t> </a:t>
            </a:r>
          </a:p>
          <a:p>
            <a:pPr algn="ctr"/>
            <a:r>
              <a:rPr lang="en-US" i="1" dirty="0" smtClean="0"/>
              <a:t>Urbana</a:t>
            </a:r>
            <a:endParaRPr lang="fr-FR" i="1" dirty="0"/>
          </a:p>
        </p:txBody>
      </p:sp>
      <p:sp>
        <p:nvSpPr>
          <p:cNvPr id="34" name="Rectangle 33"/>
          <p:cNvSpPr/>
          <p:nvPr/>
        </p:nvSpPr>
        <p:spPr>
          <a:xfrm>
            <a:off x="7924510" y="5225983"/>
            <a:ext cx="13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Manutenção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8728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308726"/>
            <a:ext cx="1905000" cy="39687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1CA969-90CF-4FD5-A0F0-70B743E3FCFC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140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90601" y="762000"/>
            <a:ext cx="7707313" cy="6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A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questão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segurança</a:t>
            </a:r>
            <a:endParaRPr lang="fr-FR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US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fr-FR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A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inserção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uma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linha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tramway am um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ambiente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urbano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introduz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conflitos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potenciais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como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por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exemplo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</a:t>
            </a:r>
          </a:p>
          <a:p>
            <a:pPr marL="1047750" indent="-285750">
              <a:spcBef>
                <a:spcPct val="50000"/>
              </a:spcBef>
              <a:defRPr/>
            </a:pP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Entre o tramway 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usuários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regulares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ambiente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urbano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(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veículos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pedestres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ciclistas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pessoas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com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mobilidade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reduzida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etc…)</a:t>
            </a:r>
          </a:p>
          <a:p>
            <a:pPr marL="1047750" indent="-285750">
              <a:spcBef>
                <a:spcPct val="50000"/>
              </a:spcBef>
              <a:defRPr/>
            </a:pP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Entre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próprios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usuários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ambiente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urbano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como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resultado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da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presença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um novo Sistema de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transportes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308726"/>
            <a:ext cx="1905000" cy="39687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06B82E-08E5-4AED-AA6C-778A5C41CA30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40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90601" y="762001"/>
            <a:ext cx="7707313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Uma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visão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geral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sobre os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acidentes</a:t>
            </a:r>
            <a:endParaRPr lang="fr-FR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O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relatório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análise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acidentes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2011,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referente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a 51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linhas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tramway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na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França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(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em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22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cidades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)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mostra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que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</a:t>
            </a:r>
          </a:p>
          <a:p>
            <a:pPr marL="1047750" indent="-285750">
              <a:spcBef>
                <a:spcPct val="50000"/>
              </a:spcBef>
              <a:defRPr/>
            </a:pP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Em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todo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o Sistema: 1758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eventos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, 938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pessoas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lesionadas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(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passageiros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ou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não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) e 2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fatalidades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(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pedestres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)</a:t>
            </a:r>
          </a:p>
          <a:p>
            <a:pPr marL="1047750" indent="-285750">
              <a:spcBef>
                <a:spcPct val="50000"/>
              </a:spcBef>
              <a:defRPr/>
            </a:pP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Evetos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relacionados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a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insersão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urbana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 1698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eventos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926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pessoas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lesionadas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(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passageiros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ou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não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) e 2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fatalidades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(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pedestres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)</a:t>
            </a:r>
          </a:p>
          <a:p>
            <a:pPr marL="1047750" indent="-285750">
              <a:spcBef>
                <a:spcPct val="50000"/>
              </a:spcBef>
              <a:defRPr/>
            </a:pPr>
            <a:endParaRPr lang="en-US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50000"/>
              </a:spcBef>
              <a:defRPr/>
            </a:pPr>
            <a:endParaRPr lang="en-US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50000"/>
              </a:spcBef>
              <a:buFontTx/>
              <a:buNone/>
              <a:defRPr/>
            </a:pP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36% das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pessoas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lesionadas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resultaram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da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colisão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tramway com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elementos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externos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(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pedestres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veículos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etc…).</a:t>
            </a:r>
          </a:p>
          <a:p>
            <a:pPr lvl="1">
              <a:spcBef>
                <a:spcPct val="50000"/>
              </a:spcBef>
              <a:buFontTx/>
              <a:buNone/>
              <a:defRPr/>
            </a:pP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63% das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pessoas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lesionadas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são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passageiros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que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caíram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dentro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tramway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por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conta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da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aplicação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freio</a:t>
            </a:r>
            <a:r>
              <a:rPr lang="en-US" altLang="fr-FR" sz="1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emergência</a:t>
            </a:r>
            <a:endParaRPr lang="en-US" altLang="fr-FR" sz="1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69BA05-D351-407D-BB09-C938BEDA5BCD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4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92188" y="765176"/>
            <a:ext cx="7707312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análise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riscos</a:t>
            </a:r>
            <a:endParaRPr lang="fr-FR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Deve </a:t>
            </a:r>
            <a:r>
              <a:rPr lang="fr-FR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ser</a:t>
            </a:r>
            <a:r>
              <a:rPr lang="fr-FR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feita</a:t>
            </a:r>
            <a:r>
              <a:rPr lang="fr-FR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fr-FR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formalmente</a:t>
            </a:r>
            <a:r>
              <a:rPr lang="fr-FR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com</a:t>
            </a:r>
            <a:r>
              <a:rPr lang="fr-FR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a </a:t>
            </a:r>
            <a:r>
              <a:rPr lang="fr-FR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utilização</a:t>
            </a:r>
            <a:r>
              <a:rPr lang="fr-FR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fr-FR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especialistas</a:t>
            </a:r>
            <a:endParaRPr lang="fr-FR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A partir de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lógicas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deslocamento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relacionadas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a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todos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os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modais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e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principalmente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avaliar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os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riscos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induzidos</a:t>
            </a: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pela </a:t>
            </a:r>
            <a:r>
              <a:rPr lang="fr-FR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co-habitação</a:t>
            </a: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Desde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os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primeiros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estudos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viabilidade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até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a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construção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do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sistema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Levando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em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consideração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a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organização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dos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deslocamentos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e sua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abordagem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durante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a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concepção</a:t>
            </a:r>
            <a:r>
              <a:rPr lang="fr-FR" altLang="fr-FR" sz="16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global e </a:t>
            </a:r>
            <a:r>
              <a:rPr lang="fr-FR" altLang="fr-FR" sz="1600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detalhada</a:t>
            </a:r>
            <a:endParaRPr lang="fr-FR" altLang="fr-FR" sz="1600" b="1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446B4-EF1A-488F-8AE4-B7AA58BBF9AE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1400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281113" y="1123950"/>
            <a:ext cx="6985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ja-JP" sz="2400" dirty="0" err="1">
                <a:latin typeface="Copperplate Gothic Light" pitchFamily="-84" charset="0"/>
              </a:rPr>
              <a:t>Processo</a:t>
            </a:r>
            <a:r>
              <a:rPr lang="fr-FR" altLang="ja-JP" sz="2400" dirty="0">
                <a:latin typeface="Copperplate Gothic Light" pitchFamily="-84" charset="0"/>
              </a:rPr>
              <a:t> de </a:t>
            </a:r>
            <a:r>
              <a:rPr lang="fr-FR" altLang="ja-JP" sz="2400" dirty="0" err="1">
                <a:latin typeface="Copperplate Gothic Light" pitchFamily="-84" charset="0"/>
              </a:rPr>
              <a:t>gerenciamento</a:t>
            </a:r>
            <a:r>
              <a:rPr lang="fr-FR" altLang="ja-JP" sz="2400" dirty="0">
                <a:latin typeface="Copperplate Gothic Light" pitchFamily="-84" charset="0"/>
              </a:rPr>
              <a:t> da </a:t>
            </a:r>
            <a:r>
              <a:rPr lang="fr-FR" altLang="ja-JP" sz="2400" dirty="0" err="1">
                <a:latin typeface="Copperplate Gothic Light" pitchFamily="-84" charset="0"/>
              </a:rPr>
              <a:t>Inserção</a:t>
            </a:r>
            <a:r>
              <a:rPr lang="fr-FR" altLang="ja-JP" sz="2400" dirty="0">
                <a:latin typeface="Copperplate Gothic Light" pitchFamily="-84" charset="0"/>
              </a:rPr>
              <a:t> Urbana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80A35-2939-478A-9F93-E4573286EE60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14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992188" y="765176"/>
            <a:ext cx="770731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endParaRPr lang="fr-FR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segurança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inserção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urbana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é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analisada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considerando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-se 3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blocos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24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Junções</a:t>
            </a:r>
            <a:r>
              <a:rPr lang="en-US" altLang="fr-FR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(</a:t>
            </a:r>
            <a:r>
              <a:rPr lang="en-US" altLang="fr-FR" sz="24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ou</a:t>
            </a:r>
            <a:r>
              <a:rPr lang="en-US" altLang="fr-FR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cruzamentos</a:t>
            </a:r>
            <a:r>
              <a:rPr lang="en-US" altLang="fr-FR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)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 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área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onde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linha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tramway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cruza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uma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outra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via de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circulação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.</a:t>
            </a:r>
          </a:p>
          <a:p>
            <a:pPr marL="1047750" indent="-285750">
              <a:spcBef>
                <a:spcPct val="0"/>
              </a:spcBef>
              <a:defRPr/>
            </a:pPr>
            <a:endParaRPr lang="en-US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24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Seções</a:t>
            </a:r>
            <a:r>
              <a:rPr lang="en-US" altLang="fr-FR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sem</a:t>
            </a:r>
            <a:r>
              <a:rPr lang="en-US" altLang="fr-FR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cruzamentos</a:t>
            </a:r>
            <a:r>
              <a:rPr lang="en-US" altLang="fr-FR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(inter-</a:t>
            </a:r>
            <a:r>
              <a:rPr lang="en-US" altLang="fr-FR" sz="24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estação</a:t>
            </a:r>
            <a:r>
              <a:rPr lang="en-US" altLang="fr-FR" sz="2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): 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parte da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linha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for a dos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limites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estação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sem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junções</a:t>
            </a:r>
            <a:endParaRPr lang="en-US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endParaRPr lang="en-US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24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Estações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 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região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delimitada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para a </a:t>
            </a:r>
            <a:r>
              <a:rPr lang="en-US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parada</a:t>
            </a:r>
            <a:r>
              <a:rPr lang="en-US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tramway</a:t>
            </a:r>
          </a:p>
          <a:p>
            <a:pPr marL="1047750" indent="-285750">
              <a:spcBef>
                <a:spcPct val="0"/>
              </a:spcBef>
              <a:defRPr/>
            </a:pPr>
            <a:endParaRPr lang="en-US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r-FR" sz="24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29F11-01AF-4C90-A410-2D2BEFE94B22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40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992188" y="765176"/>
            <a:ext cx="770731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endParaRPr lang="fr-FR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seguintes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pontos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são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analisados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para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cada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bloco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</a:t>
            </a: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Geometria</a:t>
            </a:r>
            <a:endParaRPr lang="en-US" altLang="fr-FR" sz="1800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Sinalização</a:t>
            </a:r>
            <a:endParaRPr lang="en-US" altLang="fr-FR" sz="1800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Organização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do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espaço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público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em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relação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a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todos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meios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transporte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 a forma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como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foram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planejados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Conformidade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dos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limites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velocidade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definidos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para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todos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os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tipos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usuário</a:t>
            </a:r>
            <a:endParaRPr lang="en-US" altLang="fr-FR" sz="1800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Visibilidade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recíproca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para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cada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tipo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usuário</a:t>
            </a:r>
            <a:endParaRPr lang="en-US" altLang="fr-FR" sz="1800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Legibilidade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cada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tipo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usuário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deve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entender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o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que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deve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fazer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Areas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destinadas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a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pedestres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e a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pessoas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com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mobilidade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reduzida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Previsão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ciclovias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Gerenciamento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Junções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: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Implementação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diferentes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meios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controle</a:t>
            </a:r>
            <a:r>
              <a:rPr lang="en-US" altLang="fr-FR" sz="18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e </a:t>
            </a:r>
            <a:r>
              <a:rPr lang="en-US" altLang="fr-FR" sz="1800" b="1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detecção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7464D1-F575-41E7-BD44-55D6C33D83EF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400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281113" y="1123950"/>
            <a:ext cx="6985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ja-JP" sz="2400" dirty="0" err="1">
                <a:latin typeface="Copperplate Gothic Light" pitchFamily="-84" charset="0"/>
              </a:rPr>
              <a:t>Normas</a:t>
            </a:r>
            <a:r>
              <a:rPr lang="fr-FR" altLang="ja-JP" sz="2400" dirty="0">
                <a:latin typeface="Copperplate Gothic Light" pitchFamily="-84" charset="0"/>
              </a:rPr>
              <a:t> </a:t>
            </a:r>
            <a:r>
              <a:rPr lang="fr-FR" altLang="ja-JP" sz="2400" dirty="0" err="1">
                <a:latin typeface="Copperplate Gothic Light" pitchFamily="-84" charset="0"/>
              </a:rPr>
              <a:t>sugeridas</a:t>
            </a:r>
            <a:r>
              <a:rPr lang="fr-FR" altLang="ja-JP" sz="2400" dirty="0">
                <a:latin typeface="Copperplate Gothic Light" pitchFamily="-84" charset="0"/>
              </a:rPr>
              <a:t> para </a:t>
            </a:r>
            <a:r>
              <a:rPr lang="fr-FR" altLang="ja-JP" sz="2400" dirty="0" err="1">
                <a:latin typeface="Copperplate Gothic Light" pitchFamily="-84" charset="0"/>
              </a:rPr>
              <a:t>Inserção</a:t>
            </a:r>
            <a:r>
              <a:rPr lang="fr-FR" altLang="ja-JP" sz="2400" dirty="0">
                <a:latin typeface="Copperplate Gothic Light" pitchFamily="-84" charset="0"/>
              </a:rPr>
              <a:t> Urbana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5B7317-1A78-471A-A1CF-886C18F50506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140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992188" y="765175"/>
            <a:ext cx="770731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Alguns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requisitos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/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normas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Francesas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que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podem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ser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aplicadas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a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qualquer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24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projeto</a:t>
            </a:r>
            <a:r>
              <a:rPr lang="fr-FR" altLang="fr-FR" sz="24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Guide Zone 30</a:t>
            </a:r>
          </a:p>
          <a:p>
            <a:pPr marL="1047750" indent="-285750">
              <a:spcBef>
                <a:spcPct val="0"/>
              </a:spcBef>
              <a:defRPr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Guide section 70</a:t>
            </a:r>
          </a:p>
          <a:p>
            <a:pPr marL="1047750" indent="-285750">
              <a:spcBef>
                <a:spcPct val="0"/>
              </a:spcBef>
              <a:defRPr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Guide aménagement urbain (2000) : aménagement de voirie pour les transports collectifs.</a:t>
            </a:r>
          </a:p>
          <a:p>
            <a:pPr marL="1047750" indent="-285750">
              <a:spcBef>
                <a:spcPct val="0"/>
              </a:spcBef>
              <a:defRPr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Guide « profils en travers – outil du partage des voiries urbaines » (2009).</a:t>
            </a:r>
          </a:p>
          <a:p>
            <a:pPr marL="1047750" indent="-285750">
              <a:spcBef>
                <a:spcPct val="0"/>
              </a:spcBef>
              <a:defRPr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Guide « les carrefours urbains » (2010)</a:t>
            </a:r>
          </a:p>
          <a:p>
            <a:pPr marL="1047750" indent="-285750">
              <a:spcBef>
                <a:spcPct val="0"/>
              </a:spcBef>
              <a:defRPr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Guide  « les carrefours à feux avec îlot central, une solution pour les forts trafics d’échange » (2008) </a:t>
            </a:r>
          </a:p>
          <a:p>
            <a:pPr marL="1047750" indent="-285750">
              <a:spcBef>
                <a:spcPct val="0"/>
              </a:spcBef>
              <a:defRPr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Guides techniques et d’application du STRMTG dont analyse de l’accidentologie des tramways.</a:t>
            </a:r>
          </a:p>
          <a:p>
            <a:pPr marL="1047750" indent="-285750">
              <a:spcBef>
                <a:spcPct val="0"/>
              </a:spcBef>
              <a:defRPr/>
            </a:pPr>
            <a:r>
              <a:rPr lang="fr-FR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Fiches techniques CERTU dont celles relatives aux personnes à mobilité réduite »</a:t>
            </a:r>
          </a:p>
          <a:p>
            <a:pPr marL="1047750" indent="-285750">
              <a:spcBef>
                <a:spcPct val="0"/>
              </a:spcBef>
              <a:defRPr/>
            </a:pPr>
            <a:endParaRPr lang="en-US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Entre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outras</a:t>
            </a:r>
            <a:endParaRPr lang="fr-FR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1047750" indent="-285750">
              <a:spcBef>
                <a:spcPct val="0"/>
              </a:spcBef>
              <a:defRPr/>
            </a:pPr>
            <a:endParaRPr lang="en-US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60436-6DB9-4EA0-989D-266DCB82D431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1400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1281113" y="1123950"/>
            <a:ext cx="6985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ja-JP" sz="2400" dirty="0" err="1">
                <a:latin typeface="Copperplate Gothic Light" pitchFamily="-84" charset="0"/>
              </a:rPr>
              <a:t>Atividades</a:t>
            </a:r>
            <a:r>
              <a:rPr lang="fr-FR" altLang="ja-JP" sz="2400" dirty="0">
                <a:latin typeface="Copperplate Gothic Light" pitchFamily="-84" charset="0"/>
              </a:rPr>
              <a:t> de </a:t>
            </a:r>
            <a:r>
              <a:rPr lang="fr-FR" altLang="ja-JP" sz="2400" dirty="0" err="1">
                <a:latin typeface="Copperplate Gothic Light" pitchFamily="-84" charset="0"/>
              </a:rPr>
              <a:t>segurança</a:t>
            </a:r>
            <a:r>
              <a:rPr lang="fr-FR" altLang="ja-JP" sz="2400" dirty="0">
                <a:latin typeface="Copperplate Gothic Light" pitchFamily="-84" charset="0"/>
              </a:rPr>
              <a:t> e </a:t>
            </a:r>
            <a:r>
              <a:rPr lang="fr-FR" altLang="ja-JP" sz="2400" dirty="0" err="1">
                <a:latin typeface="Copperplate Gothic Light" pitchFamily="-84" charset="0"/>
              </a:rPr>
              <a:t>ciclo</a:t>
            </a:r>
            <a:r>
              <a:rPr lang="fr-FR" altLang="ja-JP" sz="2400" dirty="0">
                <a:latin typeface="Copperplate Gothic Light" pitchFamily="-84" charset="0"/>
              </a:rPr>
              <a:t> de vida do </a:t>
            </a:r>
            <a:r>
              <a:rPr lang="fr-FR" altLang="ja-JP" sz="2400" dirty="0" err="1">
                <a:latin typeface="Copperplate Gothic Light" pitchFamily="-84" charset="0"/>
              </a:rPr>
              <a:t>projeto</a:t>
            </a: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fr-FR" altLang="ja-JP" sz="2400" dirty="0">
              <a:latin typeface="Copperplate Gothic Light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2633F-5E95-4689-B46E-B6758036B24D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1400"/>
          </a:p>
        </p:txBody>
      </p:sp>
      <p:sp>
        <p:nvSpPr>
          <p:cNvPr id="30723" name="Text Box 1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30724" name="Text Box 24"/>
          <p:cNvSpPr txBox="1">
            <a:spLocks noChangeArrowheads="1"/>
          </p:cNvSpPr>
          <p:nvPr/>
        </p:nvSpPr>
        <p:spPr bwMode="auto">
          <a:xfrm>
            <a:off x="457200" y="981076"/>
            <a:ext cx="8610600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A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avaliação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risco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é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executada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durante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O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projeto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básico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O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projeto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detalhado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A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fase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instalação</a:t>
            </a:r>
            <a:r>
              <a:rPr lang="en-US" altLang="fr-FR" sz="18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 </a:t>
            </a:r>
            <a:r>
              <a:rPr lang="en-US" altLang="fr-FR" sz="18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comissionamento</a:t>
            </a:r>
            <a:endParaRPr lang="en-US" altLang="fr-FR" sz="18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50000"/>
              </a:spcBef>
            </a:pPr>
            <a:endParaRPr lang="en-US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cobre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pelo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menos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os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seguintes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aspectos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Segurança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usuário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no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que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tange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o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projeto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sistema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transporte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Segurança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dos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usuários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mobilidade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reduzida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Segurança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do Sistema de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sinalização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visual (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semáforos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 outros) :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credibilidade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visisbilidade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levando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em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consideração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o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automatismo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das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junções</a:t>
            </a:r>
            <a:endParaRPr lang="en-US" altLang="fr-FR" sz="1600" b="1" i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Consideração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fatores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humanos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 de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comportamento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. Com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atenção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especial a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proximidade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de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atividades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específicas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(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escolas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shoppings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centros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1600" b="1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empresariais</a:t>
            </a:r>
            <a:r>
              <a:rPr lang="en-US" altLang="fr-FR" sz="1600" b="1" i="1" dirty="0">
                <a:solidFill>
                  <a:srgbClr val="0000FF"/>
                </a:solidFill>
                <a:latin typeface="Trebuchet MS" panose="020B0603020202020204" pitchFamily="34" charset="0"/>
              </a:rPr>
              <a:t>, etc…)</a:t>
            </a:r>
          </a:p>
        </p:txBody>
      </p:sp>
    </p:spTree>
    <p:extLst>
      <p:ext uri="{BB962C8B-B14F-4D97-AF65-F5344CB8AC3E}">
        <p14:creationId xmlns:p14="http://schemas.microsoft.com/office/powerpoint/2010/main" val="33825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85217" y="476250"/>
            <a:ext cx="4758260" cy="577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>
            <a:noAutofit/>
          </a:bodyPr>
          <a:lstStyle/>
          <a:p>
            <a:pPr eaLnBrk="1" hangingPunct="1"/>
            <a:r>
              <a:rPr lang="en-US" b="0" i="1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Arial" charset="0"/>
              </a:rPr>
              <a:t>Acreditaç</a:t>
            </a:r>
            <a:r>
              <a:rPr lang="en-US" i="1" dirty="0" err="1" smtClean="0">
                <a:latin typeface="Calibri" pitchFamily="34" charset="0"/>
                <a:ea typeface="+mn-ea"/>
                <a:cs typeface="Arial" charset="0"/>
              </a:rPr>
              <a:t>ões</a:t>
            </a:r>
            <a:endParaRPr lang="fr-FR" b="0" i="1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8674" name="Picture 2" descr="http://www.cartograf.fr/images/map/monde-pays/carte_monde_vie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" y="1412776"/>
            <a:ext cx="8064318" cy="52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Ellipse 28676"/>
          <p:cNvSpPr/>
          <p:nvPr/>
        </p:nvSpPr>
        <p:spPr>
          <a:xfrm>
            <a:off x="3626853" y="3260017"/>
            <a:ext cx="1003952" cy="618919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1901628"/>
            <a:ext cx="2984651" cy="59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팄睋锰睜媸ɇ牠睜锠睜뻌ĳ睜﷐Ɇ튢睋㔰뻜둂睎뽜﷐Ɇ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0"/>
          <a:stretch>
            <a:fillRect/>
          </a:stretch>
        </p:blipFill>
        <p:spPr bwMode="auto">
          <a:xfrm>
            <a:off x="7286194" y="3194917"/>
            <a:ext cx="1364546" cy="654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593" y="3178248"/>
            <a:ext cx="901831" cy="65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VIS - ANSF Verificatore Indipendente Sicurezz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61" y="3977603"/>
            <a:ext cx="2270463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93" y="2028725"/>
            <a:ext cx="2266873" cy="66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93" y="2654923"/>
            <a:ext cx="2266873" cy="41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31" descr="http://www.dtu.dk/upload/institutter/man/banedanmark_logo_cmyk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28" y="1052737"/>
            <a:ext cx="1479340" cy="91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http://wiki.iricen.gov.in/doku/lib/exe/fetch.php?media=technical_material_from_rdso:rdso_logo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95" y="4636972"/>
            <a:ext cx="2281595" cy="64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79" y="5949281"/>
            <a:ext cx="1475581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3922191" y="3819411"/>
            <a:ext cx="117806" cy="119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547737" y="4044567"/>
            <a:ext cx="117806" cy="119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966776" y="3369476"/>
            <a:ext cx="117806" cy="119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038951" y="3140968"/>
            <a:ext cx="117806" cy="119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0" name="Connecteur droit 29"/>
          <p:cNvCxnSpPr>
            <a:stCxn id="28" idx="6"/>
          </p:cNvCxnSpPr>
          <p:nvPr/>
        </p:nvCxnSpPr>
        <p:spPr>
          <a:xfrm flipV="1">
            <a:off x="4084582" y="2420888"/>
            <a:ext cx="3201612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994131" y="3560533"/>
            <a:ext cx="3315830" cy="25887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endCxn id="13" idx="1"/>
          </p:cNvCxnSpPr>
          <p:nvPr/>
        </p:nvCxnSpPr>
        <p:spPr>
          <a:xfrm>
            <a:off x="4228099" y="3689971"/>
            <a:ext cx="3081862" cy="5396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6" idx="5"/>
          </p:cNvCxnSpPr>
          <p:nvPr/>
        </p:nvCxnSpPr>
        <p:spPr>
          <a:xfrm>
            <a:off x="5648291" y="4146181"/>
            <a:ext cx="1661670" cy="7254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5" idx="5"/>
            <a:endCxn id="28680" idx="1"/>
          </p:cNvCxnSpPr>
          <p:nvPr/>
        </p:nvCxnSpPr>
        <p:spPr>
          <a:xfrm>
            <a:off x="4022745" y="3921026"/>
            <a:ext cx="3589133" cy="2442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6" idx="1"/>
            <a:endCxn id="29" idx="6"/>
          </p:cNvCxnSpPr>
          <p:nvPr/>
        </p:nvCxnSpPr>
        <p:spPr>
          <a:xfrm flipH="1">
            <a:off x="4156757" y="1509464"/>
            <a:ext cx="3529371" cy="16910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2076841" y="2519862"/>
            <a:ext cx="1628020" cy="8371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3899090" y="3501008"/>
            <a:ext cx="117806" cy="119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110292" y="3597984"/>
            <a:ext cx="117806" cy="119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cxnSp>
        <p:nvCxnSpPr>
          <p:cNvPr id="31" name="Connecteur droit 30"/>
          <p:cNvCxnSpPr>
            <a:endCxn id="15" idx="1"/>
          </p:cNvCxnSpPr>
          <p:nvPr/>
        </p:nvCxnSpPr>
        <p:spPr>
          <a:xfrm flipV="1">
            <a:off x="4084582" y="2864174"/>
            <a:ext cx="3201612" cy="5648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953001" y="4104092"/>
            <a:ext cx="2658878" cy="14851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835194" y="4044567"/>
            <a:ext cx="117806" cy="119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pic>
        <p:nvPicPr>
          <p:cNvPr id="27650" name="Picture 2" descr="http://m1.behance.net/rendition/modules/11910032/disp/749486a496c3e16dbaf97d26da7c5fe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37" y="5310698"/>
            <a:ext cx="1728985" cy="5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llipse 35"/>
          <p:cNvSpPr/>
          <p:nvPr/>
        </p:nvSpPr>
        <p:spPr>
          <a:xfrm>
            <a:off x="2831075" y="4812077"/>
            <a:ext cx="117806" cy="119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1812379" y="4890499"/>
            <a:ext cx="1034669" cy="4201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3" y="5031199"/>
            <a:ext cx="1400175" cy="63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3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17220E-1720-4635-91BB-FE00E52215F6}" type="slidenum">
              <a:rPr lang="fr-FR" altLang="fr-FR" sz="1400" b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140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57200" y="639764"/>
            <a:ext cx="906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endParaRPr lang="fr-FR" altLang="fr-FR" sz="1200" b="1">
              <a:solidFill>
                <a:srgbClr val="0000FF"/>
              </a:solidFill>
              <a:latin typeface="Copperplate Gothic Bold" pitchFamily="-8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992188" y="692151"/>
            <a:ext cx="79930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FR" altLang="fr-FR" sz="2400" dirty="0">
              <a:latin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Times" panose="02020603050405020304" pitchFamily="18" charset="0"/>
              </a:rPr>
              <a:t>Conclusão</a:t>
            </a:r>
            <a:r>
              <a:rPr lang="fr-FR" altLang="fr-FR" sz="2400" dirty="0">
                <a:latin typeface="Times" panose="02020603050405020304" pitchFamily="18" charset="0"/>
              </a:rPr>
              <a:t> ,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dirty="0">
              <a:latin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A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análise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inicial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da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segurança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dos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sistemas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urbanos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é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indispensável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para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evitar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situações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de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risco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para as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pessoas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transportadas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ou para os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usuários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de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não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importa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qual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o </a:t>
            </a:r>
            <a:r>
              <a:rPr lang="fr-FR" altLang="fr-FR" sz="2400" b="1" dirty="0" err="1">
                <a:solidFill>
                  <a:srgbClr val="0000FF"/>
                </a:solidFill>
                <a:latin typeface="Times" panose="02020603050405020304" pitchFamily="18" charset="0"/>
              </a:rPr>
              <a:t>meio</a:t>
            </a:r>
            <a:r>
              <a:rPr lang="fr-FR" altLang="fr-FR" sz="2400" b="1" dirty="0">
                <a:solidFill>
                  <a:srgbClr val="0000FF"/>
                </a:solidFill>
                <a:latin typeface="Times" panose="02020603050405020304" pitchFamily="18" charset="0"/>
              </a:rPr>
              <a:t> de transporte</a:t>
            </a:r>
            <a:r>
              <a:rPr lang="fr-FR" altLang="fr-FR" sz="2400" dirty="0">
                <a:latin typeface="Times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dirty="0">
              <a:latin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latin typeface="Times" panose="02020603050405020304" pitchFamily="18" charset="0"/>
              </a:rPr>
              <a:t>Esta</a:t>
            </a:r>
            <a:r>
              <a:rPr lang="fr-FR" altLang="fr-FR" sz="2400" dirty="0">
                <a:latin typeface="Times" panose="02020603050405020304" pitchFamily="18" charset="0"/>
              </a:rPr>
              <a:t> </a:t>
            </a:r>
            <a:r>
              <a:rPr lang="fr-FR" altLang="fr-FR" sz="2400" dirty="0" err="1">
                <a:latin typeface="Times" panose="02020603050405020304" pitchFamily="18" charset="0"/>
              </a:rPr>
              <a:t>análise</a:t>
            </a:r>
            <a:r>
              <a:rPr lang="fr-FR" altLang="fr-FR" sz="2400" dirty="0">
                <a:latin typeface="Times" panose="02020603050405020304" pitchFamily="18" charset="0"/>
              </a:rPr>
              <a:t> </a:t>
            </a:r>
            <a:r>
              <a:rPr lang="fr-FR" altLang="fr-FR" sz="2400" dirty="0" err="1">
                <a:latin typeface="Times" panose="02020603050405020304" pitchFamily="18" charset="0"/>
              </a:rPr>
              <a:t>cobre</a:t>
            </a:r>
            <a:r>
              <a:rPr lang="fr-FR" altLang="fr-FR" sz="2400" dirty="0">
                <a:latin typeface="Times" panose="02020603050405020304" pitchFamily="18" charset="0"/>
              </a:rPr>
              <a:t> os </a:t>
            </a:r>
            <a:r>
              <a:rPr lang="fr-FR" altLang="fr-FR" sz="2400" dirty="0" err="1">
                <a:latin typeface="Times" panose="02020603050405020304" pitchFamily="18" charset="0"/>
              </a:rPr>
              <a:t>pedestres</a:t>
            </a:r>
            <a:r>
              <a:rPr lang="fr-FR" altLang="fr-FR" sz="2400" dirty="0">
                <a:latin typeface="Times" panose="02020603050405020304" pitchFamily="18" charset="0"/>
              </a:rPr>
              <a:t>, as </a:t>
            </a:r>
            <a:r>
              <a:rPr lang="fr-FR" altLang="fr-FR" sz="2400" dirty="0" err="1">
                <a:latin typeface="Times" panose="02020603050405020304" pitchFamily="18" charset="0"/>
              </a:rPr>
              <a:t>pessoas</a:t>
            </a:r>
            <a:r>
              <a:rPr lang="fr-FR" altLang="fr-FR" sz="2400" dirty="0">
                <a:latin typeface="Times" panose="02020603050405020304" pitchFamily="18" charset="0"/>
              </a:rPr>
              <a:t> de </a:t>
            </a:r>
            <a:r>
              <a:rPr lang="fr-FR" altLang="fr-FR" sz="2400" dirty="0" err="1">
                <a:latin typeface="Times" panose="02020603050405020304" pitchFamily="18" charset="0"/>
              </a:rPr>
              <a:t>mobilidade</a:t>
            </a:r>
            <a:r>
              <a:rPr lang="fr-FR" altLang="fr-FR" sz="2400" dirty="0">
                <a:latin typeface="Times" panose="02020603050405020304" pitchFamily="18" charset="0"/>
              </a:rPr>
              <a:t> </a:t>
            </a:r>
            <a:r>
              <a:rPr lang="fr-FR" altLang="fr-FR" sz="2400" dirty="0" err="1">
                <a:latin typeface="Times" panose="02020603050405020304" pitchFamily="18" charset="0"/>
              </a:rPr>
              <a:t>reduzida</a:t>
            </a:r>
            <a:r>
              <a:rPr lang="fr-FR" altLang="fr-FR" sz="2400" dirty="0">
                <a:latin typeface="Times" panose="02020603050405020304" pitchFamily="18" charset="0"/>
              </a:rPr>
              <a:t>, </a:t>
            </a:r>
            <a:r>
              <a:rPr lang="fr-FR" altLang="fr-FR" sz="2400" dirty="0" err="1">
                <a:latin typeface="Times" panose="02020603050405020304" pitchFamily="18" charset="0"/>
              </a:rPr>
              <a:t>veículos</a:t>
            </a:r>
            <a:r>
              <a:rPr lang="fr-FR" altLang="fr-FR" sz="2400" dirty="0">
                <a:latin typeface="Times" panose="02020603050405020304" pitchFamily="18" charset="0"/>
              </a:rPr>
              <a:t>, </a:t>
            </a:r>
            <a:r>
              <a:rPr lang="fr-FR" altLang="fr-FR" sz="2400" dirty="0" err="1">
                <a:latin typeface="Times" panose="02020603050405020304" pitchFamily="18" charset="0"/>
              </a:rPr>
              <a:t>ciclistas</a:t>
            </a:r>
            <a:r>
              <a:rPr lang="fr-FR" altLang="fr-FR" sz="2400" dirty="0">
                <a:latin typeface="Times" panose="02020603050405020304" pitchFamily="18" charset="0"/>
              </a:rPr>
              <a:t>, etc…</a:t>
            </a:r>
            <a:endParaRPr lang="fr-FR" altLang="fr-FR" sz="24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dirty="0">
              <a:latin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dirty="0">
              <a:latin typeface="Times" panose="02020603050405020304" pitchFamily="18" charset="0"/>
            </a:endParaRPr>
          </a:p>
        </p:txBody>
      </p:sp>
      <p:pic>
        <p:nvPicPr>
          <p:cNvPr id="3277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229226"/>
            <a:ext cx="6408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 bwMode="auto">
          <a:xfrm>
            <a:off x="3153616" y="345689"/>
            <a:ext cx="7344000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fr-FR" altLang="en-US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know more about us: www.certifer.eu</a:t>
            </a:r>
            <a:endParaRPr lang="fr-FR" altLang="en-US" sz="1600" b="1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6" t="-8948" r="10636" b="8948"/>
          <a:stretch/>
        </p:blipFill>
        <p:spPr bwMode="auto">
          <a:xfrm>
            <a:off x="1259632" y="620688"/>
            <a:ext cx="6828209" cy="591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Obrigado</a:t>
            </a:r>
            <a:r>
              <a:rPr lang="fr-FR" b="1" dirty="0" smtClean="0">
                <a:solidFill>
                  <a:srgbClr val="FF0000"/>
                </a:solidFill>
              </a:rPr>
              <a:t> pela </a:t>
            </a:r>
            <a:r>
              <a:rPr lang="fr-FR" b="1" dirty="0" err="1" smtClean="0">
                <a:solidFill>
                  <a:srgbClr val="FF0000"/>
                </a:solidFill>
              </a:rPr>
              <a:t>atenção</a:t>
            </a:r>
            <a:r>
              <a:rPr lang="fr-FR" b="1" dirty="0" smtClean="0">
                <a:solidFill>
                  <a:srgbClr val="FF0000"/>
                </a:solidFill>
              </a:rPr>
              <a:t> !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Merci pour </a:t>
            </a:r>
            <a:r>
              <a:rPr lang="fr-FR" b="1" smtClean="0">
                <a:solidFill>
                  <a:srgbClr val="FF0000"/>
                </a:solidFill>
              </a:rPr>
              <a:t>votre attention !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Thank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you</a:t>
            </a:r>
            <a:r>
              <a:rPr lang="fr-FR" b="1" dirty="0" smtClean="0">
                <a:solidFill>
                  <a:srgbClr val="FF0000"/>
                </a:solidFill>
              </a:rPr>
              <a:t> for </a:t>
            </a:r>
            <a:r>
              <a:rPr lang="fr-FR" b="1" dirty="0" err="1" smtClean="0">
                <a:solidFill>
                  <a:srgbClr val="FF0000"/>
                </a:solidFill>
              </a:rPr>
              <a:t>your</a:t>
            </a:r>
            <a:r>
              <a:rPr lang="fr-FR" b="1" dirty="0" smtClean="0">
                <a:solidFill>
                  <a:srgbClr val="FF0000"/>
                </a:solidFill>
              </a:rPr>
              <a:t> attention 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2480" y="1268760"/>
            <a:ext cx="7632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Aryldo G RUSSO 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JR- General Manager for Latin America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Aryldo.russo@certifer.eu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556792"/>
            <a:ext cx="9577064" cy="3024336"/>
          </a:xfrm>
        </p:spPr>
        <p:txBody>
          <a:bodyPr>
            <a:noAutofit/>
          </a:bodyPr>
          <a:lstStyle/>
          <a:p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Certificação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Ferroviária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</a:t>
            </a: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n-US" sz="3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</a:t>
            </a: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en-US" sz="3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Responsabilidades</a:t>
            </a:r>
            <a:endParaRPr lang="fr-FR" sz="3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704" y="5661248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Aryldo G RUSSO JR- </a:t>
            </a:r>
            <a:r>
              <a:rPr lang="en-US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Gerente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Geral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a </a:t>
            </a:r>
            <a:r>
              <a:rPr lang="en-US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América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Latina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Aryldo.russo@certifer.eu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Sumário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91363" y="1360193"/>
            <a:ext cx="8518068" cy="796447"/>
            <a:chOff x="467380" y="1844823"/>
            <a:chExt cx="8518068" cy="796447"/>
          </a:xfrm>
          <a:solidFill>
            <a:srgbClr val="0070C0"/>
          </a:solidFill>
        </p:grpSpPr>
        <p:sp>
          <p:nvSpPr>
            <p:cNvPr id="5" name="Rectangle 4"/>
            <p:cNvSpPr/>
            <p:nvPr/>
          </p:nvSpPr>
          <p:spPr>
            <a:xfrm>
              <a:off x="467380" y="2039575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e 5"/>
            <p:cNvGrpSpPr/>
            <p:nvPr/>
          </p:nvGrpSpPr>
          <p:grpSpPr>
            <a:xfrm>
              <a:off x="1000677" y="1844823"/>
              <a:ext cx="7451472" cy="796447"/>
              <a:chOff x="440237" y="1678613"/>
              <a:chExt cx="4622800" cy="236160"/>
            </a:xfrm>
            <a:grpFill/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440237" y="1678613"/>
                <a:ext cx="4622800" cy="2361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451765" y="1695853"/>
                <a:ext cx="4599744" cy="213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Introdu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ção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aos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tipos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de 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missões</a:t>
                </a:r>
                <a:endParaRPr lang="fr-FR" kern="1200" dirty="0"/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497455" y="2185799"/>
            <a:ext cx="8518068" cy="796447"/>
            <a:chOff x="467380" y="3107171"/>
            <a:chExt cx="8518068" cy="796447"/>
          </a:xfrm>
          <a:solidFill>
            <a:srgbClr val="0070C0"/>
          </a:solidFill>
        </p:grpSpPr>
        <p:sp>
          <p:nvSpPr>
            <p:cNvPr id="7" name="Rectangle 6"/>
            <p:cNvSpPr/>
            <p:nvPr/>
          </p:nvSpPr>
          <p:spPr>
            <a:xfrm>
              <a:off x="467380" y="3292209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e 7"/>
            <p:cNvGrpSpPr/>
            <p:nvPr/>
          </p:nvGrpSpPr>
          <p:grpSpPr>
            <a:xfrm>
              <a:off x="1013167" y="3107171"/>
              <a:ext cx="7455399" cy="796447"/>
              <a:chOff x="391459" y="2044373"/>
              <a:chExt cx="4625236" cy="236160"/>
            </a:xfrm>
            <a:grpFill/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93895" y="2044373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391459" y="2055901"/>
                <a:ext cx="4599744" cy="213104"/>
              </a:xfrm>
              <a:prstGeom prst="rect">
                <a:avLst/>
              </a:prstGeom>
              <a:noFill/>
              <a:ln w="76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Avaliação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Independente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de 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Segurança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</a:t>
                </a: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Missão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ISA)</a:t>
                </a:r>
              </a:p>
            </p:txBody>
          </p:sp>
        </p:grpSp>
      </p:grpSp>
      <p:grpSp>
        <p:nvGrpSpPr>
          <p:cNvPr id="18" name="Groupe 17"/>
          <p:cNvGrpSpPr/>
          <p:nvPr/>
        </p:nvGrpSpPr>
        <p:grpSpPr>
          <a:xfrm>
            <a:off x="500479" y="3859765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9" name="Rectangle 8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e 9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Independ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ência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 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Imparcialidade</a:t>
                </a:r>
                <a:endParaRPr lang="en-US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21" name="Groupe 20"/>
          <p:cNvGrpSpPr/>
          <p:nvPr/>
        </p:nvGrpSpPr>
        <p:grpSpPr>
          <a:xfrm>
            <a:off x="494386" y="4700674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2" name="Rectangle 2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3" name="Groupe 2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Desenvolvimento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estruturado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 </a:t>
                </a: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aceitação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cruzada</a:t>
                </a:r>
                <a:endParaRPr lang="en-US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26" name="Groupe 25"/>
          <p:cNvGrpSpPr/>
          <p:nvPr/>
        </p:nvGrpSpPr>
        <p:grpSpPr>
          <a:xfrm>
            <a:off x="497455" y="3026708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7" name="Rectangle 26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8" name="Groupe 27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Processo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ISA</a:t>
                </a:r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502745" y="5554005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32" name="Rectangle 31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3" name="Groupe 32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Responsabilidades</a:t>
                </a:r>
                <a:endParaRPr lang="en-US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0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817963" y="293815"/>
            <a:ext cx="4887565" cy="47089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91363" y="1360193"/>
            <a:ext cx="8518068" cy="796447"/>
            <a:chOff x="467380" y="1844823"/>
            <a:chExt cx="8518068" cy="796447"/>
          </a:xfrm>
          <a:solidFill>
            <a:srgbClr val="0070C0"/>
          </a:solidFill>
        </p:grpSpPr>
        <p:sp>
          <p:nvSpPr>
            <p:cNvPr id="5" name="Rectangle 4"/>
            <p:cNvSpPr/>
            <p:nvPr/>
          </p:nvSpPr>
          <p:spPr>
            <a:xfrm>
              <a:off x="467380" y="2039575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e 5"/>
            <p:cNvGrpSpPr/>
            <p:nvPr/>
          </p:nvGrpSpPr>
          <p:grpSpPr>
            <a:xfrm>
              <a:off x="1000677" y="1844823"/>
              <a:ext cx="7451472" cy="796447"/>
              <a:chOff x="440237" y="1678613"/>
              <a:chExt cx="4622800" cy="236160"/>
            </a:xfrm>
            <a:grpFill/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440237" y="1678613"/>
                <a:ext cx="4622800" cy="2361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451765" y="1695853"/>
                <a:ext cx="4599744" cy="213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Introdução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aos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tipos</a:t>
                </a:r>
                <a:r>
                  <a:rPr lang="en-US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de </a:t>
                </a:r>
                <a:r>
                  <a:rPr lang="en-US" kern="12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missão</a:t>
                </a:r>
                <a:endParaRPr lang="fr-FR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9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136" y="-27384"/>
            <a:ext cx="8915400" cy="11430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independent services</a:t>
            </a:r>
            <a:endParaRPr lang="fr-FR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506915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ISA:</a:t>
            </a:r>
            <a:r>
              <a:rPr lang="en-US" dirty="0"/>
              <a:t> </a:t>
            </a:r>
            <a:r>
              <a:rPr lang="en-US" dirty="0" err="1" smtClean="0"/>
              <a:t>Avalia</a:t>
            </a:r>
            <a:r>
              <a:rPr lang="en-US" dirty="0" smtClean="0"/>
              <a:t> se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riscos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reduzidos</a:t>
            </a:r>
            <a:r>
              <a:rPr lang="en-US" dirty="0" smtClean="0"/>
              <a:t> a um </a:t>
            </a:r>
            <a:r>
              <a:rPr lang="en-US" dirty="0" err="1" smtClean="0"/>
              <a:t>nível</a:t>
            </a:r>
            <a:r>
              <a:rPr lang="en-US" dirty="0" smtClean="0"/>
              <a:t> </a:t>
            </a:r>
            <a:r>
              <a:rPr lang="en-US" dirty="0" err="1" smtClean="0"/>
              <a:t>aceitável</a:t>
            </a:r>
            <a:r>
              <a:rPr lang="en-US" dirty="0" smtClean="0"/>
              <a:t>, e se </a:t>
            </a:r>
            <a:r>
              <a:rPr lang="en-US" dirty="0" err="1" smtClean="0"/>
              <a:t>evidências</a:t>
            </a:r>
            <a:r>
              <a:rPr lang="en-US" dirty="0" smtClean="0"/>
              <a:t> </a:t>
            </a:r>
            <a:r>
              <a:rPr lang="en-US" dirty="0" err="1" smtClean="0"/>
              <a:t>suficientemente</a:t>
            </a:r>
            <a:r>
              <a:rPr lang="en-US" dirty="0" smtClean="0"/>
              <a:t> fortes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apresentadas</a:t>
            </a:r>
            <a:r>
              <a:rPr lang="en-US" dirty="0" smtClean="0"/>
              <a:t> para </a:t>
            </a:r>
            <a:r>
              <a:rPr lang="en-US" dirty="0" err="1" smtClean="0"/>
              <a:t>demonstrar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cumpridos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ICP: </a:t>
            </a:r>
            <a:r>
              <a:rPr lang="en-US" dirty="0"/>
              <a:t>Independent Competent </a:t>
            </a:r>
            <a:r>
              <a:rPr lang="en-US" dirty="0" smtClean="0"/>
              <a:t>Person (ISA + </a:t>
            </a:r>
            <a:r>
              <a:rPr lang="en-US" dirty="0" err="1" smtClean="0"/>
              <a:t>Operação</a:t>
            </a:r>
            <a:r>
              <a:rPr lang="en-US" dirty="0" smtClean="0"/>
              <a:t> / </a:t>
            </a:r>
            <a:r>
              <a:rPr lang="en-US" dirty="0" err="1" smtClean="0"/>
              <a:t>Manutenção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ICE: </a:t>
            </a:r>
            <a:r>
              <a:rPr lang="en-US" dirty="0"/>
              <a:t>Independent Checking </a:t>
            </a:r>
            <a:r>
              <a:rPr lang="en-US" dirty="0" smtClean="0"/>
              <a:t>Engineer (Safety, RAM e </a:t>
            </a:r>
            <a:r>
              <a:rPr lang="en-US" dirty="0" err="1" smtClean="0"/>
              <a:t>caracterísiticas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NoBo: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acordo</a:t>
            </a:r>
            <a:r>
              <a:rPr lang="en-US" dirty="0" smtClean="0"/>
              <a:t> com a </a:t>
            </a:r>
            <a:r>
              <a:rPr lang="en-US" dirty="0" err="1" smtClean="0"/>
              <a:t>diretiva</a:t>
            </a:r>
            <a:r>
              <a:rPr lang="en-US" dirty="0" smtClean="0"/>
              <a:t> de </a:t>
            </a:r>
            <a:r>
              <a:rPr lang="en-US" dirty="0" err="1" smtClean="0"/>
              <a:t>interoperabilidade</a:t>
            </a:r>
            <a:r>
              <a:rPr lang="en-US" dirty="0" smtClean="0"/>
              <a:t>, </a:t>
            </a:r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subsistema</a:t>
            </a:r>
            <a:r>
              <a:rPr lang="en-US" dirty="0" smtClean="0"/>
              <a:t> </a:t>
            </a:r>
            <a:r>
              <a:rPr lang="en-US" dirty="0" err="1" smtClean="0"/>
              <a:t>cumpre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</a:t>
            </a:r>
            <a:r>
              <a:rPr lang="en-US" dirty="0" err="1" smtClean="0"/>
              <a:t>essenciais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DeBo: </a:t>
            </a:r>
            <a:r>
              <a:rPr lang="en-US" dirty="0"/>
              <a:t>De </a:t>
            </a:r>
            <a:r>
              <a:rPr lang="en-US" dirty="0" err="1"/>
              <a:t>acordo</a:t>
            </a:r>
            <a:r>
              <a:rPr lang="en-US" dirty="0"/>
              <a:t> com a </a:t>
            </a:r>
            <a:r>
              <a:rPr lang="en-US" dirty="0" err="1"/>
              <a:t>diretiva</a:t>
            </a:r>
            <a:r>
              <a:rPr lang="en-US" dirty="0"/>
              <a:t> de </a:t>
            </a:r>
            <a:r>
              <a:rPr lang="en-US" dirty="0" err="1"/>
              <a:t>interoperabilidade</a:t>
            </a:r>
            <a:r>
              <a:rPr lang="en-US" dirty="0"/>
              <a:t>, </a:t>
            </a:r>
            <a:r>
              <a:rPr lang="en-US" dirty="0" err="1"/>
              <a:t>verifica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um </a:t>
            </a:r>
            <a:r>
              <a:rPr lang="en-US" dirty="0" err="1"/>
              <a:t>subsistema</a:t>
            </a:r>
            <a:r>
              <a:rPr lang="en-US" dirty="0"/>
              <a:t> </a:t>
            </a:r>
            <a:r>
              <a:rPr lang="en-US" dirty="0" err="1"/>
              <a:t>cumpre</a:t>
            </a:r>
            <a:r>
              <a:rPr lang="en-US" dirty="0"/>
              <a:t> </a:t>
            </a:r>
            <a:r>
              <a:rPr lang="en-US" dirty="0" smtClean="0"/>
              <a:t>com as </a:t>
            </a:r>
            <a:r>
              <a:rPr lang="en-US" dirty="0" err="1" smtClean="0"/>
              <a:t>regras</a:t>
            </a:r>
            <a:r>
              <a:rPr lang="en-US" dirty="0" smtClean="0"/>
              <a:t> </a:t>
            </a:r>
            <a:r>
              <a:rPr lang="en-US" dirty="0" err="1" smtClean="0"/>
              <a:t>nacionais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CSM:</a:t>
            </a:r>
            <a:r>
              <a:rPr lang="en-US" dirty="0"/>
              <a:t> </a:t>
            </a:r>
            <a:r>
              <a:rPr lang="en-US" dirty="0" err="1" smtClean="0"/>
              <a:t>Verifica</a:t>
            </a:r>
            <a:r>
              <a:rPr lang="en-US" dirty="0" smtClean="0"/>
              <a:t> a </a:t>
            </a:r>
            <a:r>
              <a:rPr lang="en-US" dirty="0" err="1" smtClean="0"/>
              <a:t>aderência</a:t>
            </a:r>
            <a:r>
              <a:rPr lang="en-US" dirty="0" smtClean="0"/>
              <a:t> as </a:t>
            </a:r>
            <a:r>
              <a:rPr lang="en-US" dirty="0" err="1" smtClean="0"/>
              <a:t>definições</a:t>
            </a:r>
            <a:r>
              <a:rPr lang="en-US" dirty="0" smtClean="0"/>
              <a:t> do Sistema </a:t>
            </a:r>
            <a:r>
              <a:rPr lang="en-US" dirty="0"/>
              <a:t>+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Avaliação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+ </a:t>
            </a:r>
            <a:r>
              <a:rPr lang="en-US" dirty="0" err="1" smtClean="0"/>
              <a:t>Requisitos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5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070849" y="260648"/>
            <a:ext cx="4788000" cy="54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itchFamily="34" charset="0"/>
              </a:rPr>
              <a:t>Types of missions: Life cycle</a:t>
            </a:r>
            <a:endParaRPr lang="fr-FR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631444" y="1154179"/>
            <a:ext cx="4524353" cy="5514142"/>
            <a:chOff x="1784647" y="75098"/>
            <a:chExt cx="6166234" cy="6722165"/>
          </a:xfrm>
        </p:grpSpPr>
        <p:sp>
          <p:nvSpPr>
            <p:cNvPr id="98" name="Rectangle 97"/>
            <p:cNvSpPr/>
            <p:nvPr/>
          </p:nvSpPr>
          <p:spPr>
            <a:xfrm>
              <a:off x="3945088" y="75099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Concept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44888" y="529114"/>
              <a:ext cx="1800000" cy="540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definition</a:t>
              </a:r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application conditions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35541" y="1235129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Risk</a:t>
              </a:r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analysis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35541" y="1689143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</a:t>
              </a:r>
            </a:p>
            <a:p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requirements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945088" y="2287159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Apportionment</a:t>
              </a:r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of system 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requirements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44888" y="2885174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Design and implementation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944888" y="3473277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Manufacture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944888" y="3936917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Installation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944888" y="4389614"/>
              <a:ext cx="1800000" cy="756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validation (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including</a:t>
              </a:r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safety</a:t>
              </a:r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acceptance</a:t>
              </a:r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and 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commissioning</a:t>
              </a:r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944888" y="5313233"/>
              <a:ext cx="1800000" cy="288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 acceptance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944888" y="5794604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Operation</a:t>
              </a:r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and maintenance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944888" y="6365263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Decommissioning</a:t>
              </a:r>
              <a:endParaRPr lang="fr-FR" sz="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disposal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069304" y="5794603"/>
              <a:ext cx="1800000" cy="43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Modification </a:t>
              </a:r>
            </a:p>
            <a:p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 </a:t>
              </a:r>
              <a:r>
                <a:rPr lang="fr-FR" sz="800" dirty="0" err="1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retrofit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84648" y="5794602"/>
              <a:ext cx="1800000" cy="43200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r-FR" sz="800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Performance monitoring</a:t>
              </a:r>
              <a:endParaRPr lang="fr-FR" sz="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12" name="Connecteur droit avec flèche 111"/>
            <p:cNvCxnSpPr>
              <a:stCxn id="98" idx="2"/>
              <a:endCxn id="99" idx="0"/>
            </p:cNvCxnSpPr>
            <p:nvPr/>
          </p:nvCxnSpPr>
          <p:spPr>
            <a:xfrm flipH="1">
              <a:off x="4844888" y="363099"/>
              <a:ext cx="200" cy="16601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avec flèche 112"/>
            <p:cNvCxnSpPr>
              <a:stCxn id="99" idx="2"/>
              <a:endCxn id="100" idx="0"/>
            </p:cNvCxnSpPr>
            <p:nvPr/>
          </p:nvCxnSpPr>
          <p:spPr>
            <a:xfrm flipH="1">
              <a:off x="4835541" y="1069114"/>
              <a:ext cx="9347" cy="16601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>
              <a:stCxn id="100" idx="2"/>
              <a:endCxn id="101" idx="0"/>
            </p:cNvCxnSpPr>
            <p:nvPr/>
          </p:nvCxnSpPr>
          <p:spPr>
            <a:xfrm>
              <a:off x="4835541" y="1523129"/>
              <a:ext cx="0" cy="16601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14"/>
            <p:cNvCxnSpPr>
              <a:stCxn id="101" idx="2"/>
              <a:endCxn id="102" idx="0"/>
            </p:cNvCxnSpPr>
            <p:nvPr/>
          </p:nvCxnSpPr>
          <p:spPr>
            <a:xfrm>
              <a:off x="4835541" y="2121143"/>
              <a:ext cx="9547" cy="1660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/>
            <p:cNvCxnSpPr>
              <a:stCxn id="102" idx="2"/>
              <a:endCxn id="103" idx="0"/>
            </p:cNvCxnSpPr>
            <p:nvPr/>
          </p:nvCxnSpPr>
          <p:spPr>
            <a:xfrm flipH="1">
              <a:off x="4844888" y="2719159"/>
              <a:ext cx="200" cy="16601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>
              <a:stCxn id="103" idx="2"/>
              <a:endCxn id="104" idx="0"/>
            </p:cNvCxnSpPr>
            <p:nvPr/>
          </p:nvCxnSpPr>
          <p:spPr>
            <a:xfrm>
              <a:off x="4844888" y="3317174"/>
              <a:ext cx="0" cy="15610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>
              <a:stCxn id="104" idx="2"/>
              <a:endCxn id="105" idx="0"/>
            </p:cNvCxnSpPr>
            <p:nvPr/>
          </p:nvCxnSpPr>
          <p:spPr>
            <a:xfrm>
              <a:off x="4844888" y="3761277"/>
              <a:ext cx="0" cy="17564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avec flèche 118"/>
            <p:cNvCxnSpPr>
              <a:stCxn id="108" idx="2"/>
              <a:endCxn id="109" idx="0"/>
            </p:cNvCxnSpPr>
            <p:nvPr/>
          </p:nvCxnSpPr>
          <p:spPr>
            <a:xfrm>
              <a:off x="4844888" y="6226604"/>
              <a:ext cx="0" cy="13865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avec flèche 119"/>
            <p:cNvCxnSpPr>
              <a:stCxn id="107" idx="2"/>
              <a:endCxn id="108" idx="0"/>
            </p:cNvCxnSpPr>
            <p:nvPr/>
          </p:nvCxnSpPr>
          <p:spPr>
            <a:xfrm>
              <a:off x="4844888" y="5601233"/>
              <a:ext cx="0" cy="19337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>
              <a:stCxn id="106" idx="2"/>
              <a:endCxn id="107" idx="0"/>
            </p:cNvCxnSpPr>
            <p:nvPr/>
          </p:nvCxnSpPr>
          <p:spPr>
            <a:xfrm>
              <a:off x="4844888" y="5145614"/>
              <a:ext cx="0" cy="16761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>
              <a:stCxn id="105" idx="2"/>
              <a:endCxn id="106" idx="0"/>
            </p:cNvCxnSpPr>
            <p:nvPr/>
          </p:nvCxnSpPr>
          <p:spPr>
            <a:xfrm>
              <a:off x="4844888" y="4224917"/>
              <a:ext cx="0" cy="16469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>
              <a:stCxn id="108" idx="3"/>
              <a:endCxn id="110" idx="1"/>
            </p:cNvCxnSpPr>
            <p:nvPr/>
          </p:nvCxnSpPr>
          <p:spPr>
            <a:xfrm flipV="1">
              <a:off x="5744888" y="6010603"/>
              <a:ext cx="324416" cy="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>
              <a:stCxn id="108" idx="1"/>
              <a:endCxn id="111" idx="3"/>
            </p:cNvCxnSpPr>
            <p:nvPr/>
          </p:nvCxnSpPr>
          <p:spPr>
            <a:xfrm flipH="1" flipV="1">
              <a:off x="3584648" y="6010602"/>
              <a:ext cx="360240" cy="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ZoneTexte 124"/>
            <p:cNvSpPr txBox="1"/>
            <p:nvPr/>
          </p:nvSpPr>
          <p:spPr>
            <a:xfrm>
              <a:off x="5384887" y="6365262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5384887" y="5794602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5384887" y="5313232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5384887" y="4389612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09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5384887" y="3936915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08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5384887" y="3473276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07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5384887" y="2885172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06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5385087" y="2287158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05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5375540" y="1689142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04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5375540" y="1235128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5384887" y="529113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5385087" y="75098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7509302" y="5794601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1784647" y="5794601"/>
              <a:ext cx="441579" cy="21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  <a:endPara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9" name="Forme en L 138"/>
          <p:cNvSpPr/>
          <p:nvPr/>
        </p:nvSpPr>
        <p:spPr>
          <a:xfrm>
            <a:off x="4016895" y="2135112"/>
            <a:ext cx="5256584" cy="3552114"/>
          </a:xfrm>
          <a:prstGeom prst="corner">
            <a:avLst>
              <a:gd name="adj1" fmla="val 3737"/>
              <a:gd name="adj2" fmla="val 296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en L 139"/>
          <p:cNvSpPr/>
          <p:nvPr/>
        </p:nvSpPr>
        <p:spPr>
          <a:xfrm rot="16200000" flipH="1">
            <a:off x="8482048" y="1812023"/>
            <a:ext cx="792000" cy="790863"/>
          </a:xfrm>
          <a:prstGeom prst="corner">
            <a:avLst>
              <a:gd name="adj1" fmla="val 13554"/>
              <a:gd name="adj2" fmla="val 116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1" name="Tableau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19058"/>
              </p:ext>
            </p:extLst>
          </p:nvPr>
        </p:nvGraphicFramePr>
        <p:xfrm>
          <a:off x="4184542" y="1970529"/>
          <a:ext cx="4944947" cy="3398647"/>
        </p:xfrm>
        <a:graphic>
          <a:graphicData uri="http://schemas.openxmlformats.org/drawingml/2006/table">
            <a:tbl>
              <a:tblPr/>
              <a:tblGrid>
                <a:gridCol w="317464"/>
                <a:gridCol w="1456160"/>
                <a:gridCol w="599897"/>
                <a:gridCol w="385714"/>
                <a:gridCol w="449999"/>
                <a:gridCol w="578571"/>
                <a:gridCol w="578571"/>
                <a:gridCol w="578571"/>
              </a:tblGrid>
              <a:tr h="190500"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ISA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ICP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NoBo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DeBo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CSM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oncept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definition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Risk Analysis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requirements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Apportionment </a:t>
                      </a: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system requirements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and Implementation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Manufacture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Installation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validation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acceptance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</a:t>
                      </a: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Maintenance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monitoring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 fontAlgn="b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Modification and </a:t>
                      </a:r>
                      <a:r>
                        <a:rPr lang="fr-F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retrofit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(X)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Decommissioning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42" name="ZoneTexte 141"/>
          <p:cNvSpPr txBox="1"/>
          <p:nvPr/>
        </p:nvSpPr>
        <p:spPr>
          <a:xfrm>
            <a:off x="5961111" y="602302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X: Always</a:t>
            </a:r>
          </a:p>
          <a:p>
            <a:r>
              <a:rPr lang="en-US" dirty="0" smtClean="0"/>
              <a:t>(X): Sometimes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8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5092</TotalTime>
  <Words>2398</Words>
  <Application>Microsoft Office PowerPoint</Application>
  <PresentationFormat>Format A4 (210 x 297 mm)</PresentationFormat>
  <Paragraphs>628</Paragraphs>
  <Slides>42</Slides>
  <Notes>22</Notes>
  <HiddenSlides>2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4" baseType="lpstr">
      <vt:lpstr>ＭＳ Ｐゴシック</vt:lpstr>
      <vt:lpstr>Arial</vt:lpstr>
      <vt:lpstr>Arial Black</vt:lpstr>
      <vt:lpstr>Calibri</vt:lpstr>
      <vt:lpstr>Copperplate Gothic Bold</vt:lpstr>
      <vt:lpstr>Copperplate Gothic Light</vt:lpstr>
      <vt:lpstr>Times</vt:lpstr>
      <vt:lpstr>Times New Roman</vt:lpstr>
      <vt:lpstr>Trebuchet MS</vt:lpstr>
      <vt:lpstr>Verdana</vt:lpstr>
      <vt:lpstr>Wingdings</vt:lpstr>
      <vt:lpstr>Thème Office</vt:lpstr>
      <vt:lpstr>Certificação de Segurança Ferroviária Normas, Processo e Responsabilidades</vt:lpstr>
      <vt:lpstr>Présentation PowerPoint</vt:lpstr>
      <vt:lpstr>Présentation PowerPoint</vt:lpstr>
      <vt:lpstr>Acreditações</vt:lpstr>
      <vt:lpstr>Certificação de Segurança Ferroviária Normas, Processo e Responsabilidades</vt:lpstr>
      <vt:lpstr>Sumário</vt:lpstr>
      <vt:lpstr>Presentation Outline</vt:lpstr>
      <vt:lpstr>Some independent services</vt:lpstr>
      <vt:lpstr>Types of missions: Life cycle</vt:lpstr>
      <vt:lpstr>Types of missions: Subsystems</vt:lpstr>
      <vt:lpstr>Presentation Outline</vt:lpstr>
      <vt:lpstr>ISA Mission</vt:lpstr>
      <vt:lpstr>Presentation Outline</vt:lpstr>
      <vt:lpstr>Présentation PowerPoint</vt:lpstr>
      <vt:lpstr>Presentation Outline</vt:lpstr>
      <vt:lpstr>Independence w.r.t. the CENELEC/NoBo</vt:lpstr>
      <vt:lpstr>Accreditation and Independence</vt:lpstr>
      <vt:lpstr>Presentation Outline</vt:lpstr>
      <vt:lpstr>Présentation PowerPoint</vt:lpstr>
      <vt:lpstr>Présentation PowerPoint</vt:lpstr>
      <vt:lpstr>Présentation PowerPoint</vt:lpstr>
      <vt:lpstr>Présentation PowerPoint</vt:lpstr>
      <vt:lpstr>Presentation 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 know more about us: www.certifer.eu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Farida LAMOTTE</dc:creator>
  <cp:lastModifiedBy>Aryldo AR. RUSSO</cp:lastModifiedBy>
  <cp:revision>276</cp:revision>
  <cp:lastPrinted>2014-04-07T14:03:25Z</cp:lastPrinted>
  <dcterms:created xsi:type="dcterms:W3CDTF">2013-12-06T12:42:12Z</dcterms:created>
  <dcterms:modified xsi:type="dcterms:W3CDTF">2015-03-25T14:38:51Z</dcterms:modified>
</cp:coreProperties>
</file>