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12"/>
  </p:notesMasterIdLst>
  <p:handoutMasterIdLst>
    <p:handoutMasterId r:id="rId13"/>
  </p:handoutMasterIdLst>
  <p:sldIdLst>
    <p:sldId id="258" r:id="rId2"/>
    <p:sldId id="307" r:id="rId3"/>
    <p:sldId id="318" r:id="rId4"/>
    <p:sldId id="319" r:id="rId5"/>
    <p:sldId id="309" r:id="rId6"/>
    <p:sldId id="312" r:id="rId7"/>
    <p:sldId id="313" r:id="rId8"/>
    <p:sldId id="315" r:id="rId9"/>
    <p:sldId id="317" r:id="rId10"/>
    <p:sldId id="316" r:id="rId11"/>
  </p:sldIdLst>
  <p:sldSz cx="9144000" cy="6858000" type="screen4x3"/>
  <p:notesSz cx="6858000" cy="9144000"/>
  <p:defaultTextStyle>
    <a:defPPr>
      <a:defRPr lang="en-GB"/>
    </a:defPPr>
    <a:lvl1pPr algn="l" rtl="0" eaLnBrk="0" fontAlgn="base" hangingPunct="0">
      <a:spcBef>
        <a:spcPct val="0"/>
      </a:spcBef>
      <a:spcAft>
        <a:spcPct val="0"/>
      </a:spcAft>
      <a:defRPr sz="2800" b="1"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800" b="1"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800" b="1"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800" b="1"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800" b="1" kern="1200">
        <a:solidFill>
          <a:schemeClr val="tx1"/>
        </a:solidFill>
        <a:latin typeface="Arial" charset="0"/>
        <a:ea typeface="ＭＳ Ｐゴシック" pitchFamily="34" charset="-128"/>
        <a:cs typeface="+mn-cs"/>
      </a:defRPr>
    </a:lvl5pPr>
    <a:lvl6pPr marL="2286000" algn="l" defTabSz="914400" rtl="0" eaLnBrk="1" latinLnBrk="0" hangingPunct="1">
      <a:defRPr sz="2800" b="1" kern="1200">
        <a:solidFill>
          <a:schemeClr val="tx1"/>
        </a:solidFill>
        <a:latin typeface="Arial" charset="0"/>
        <a:ea typeface="ＭＳ Ｐゴシック" pitchFamily="34" charset="-128"/>
        <a:cs typeface="+mn-cs"/>
      </a:defRPr>
    </a:lvl6pPr>
    <a:lvl7pPr marL="2743200" algn="l" defTabSz="914400" rtl="0" eaLnBrk="1" latinLnBrk="0" hangingPunct="1">
      <a:defRPr sz="2800" b="1" kern="1200">
        <a:solidFill>
          <a:schemeClr val="tx1"/>
        </a:solidFill>
        <a:latin typeface="Arial" charset="0"/>
        <a:ea typeface="ＭＳ Ｐゴシック" pitchFamily="34" charset="-128"/>
        <a:cs typeface="+mn-cs"/>
      </a:defRPr>
    </a:lvl7pPr>
    <a:lvl8pPr marL="3200400" algn="l" defTabSz="914400" rtl="0" eaLnBrk="1" latinLnBrk="0" hangingPunct="1">
      <a:defRPr sz="2800" b="1" kern="1200">
        <a:solidFill>
          <a:schemeClr val="tx1"/>
        </a:solidFill>
        <a:latin typeface="Arial" charset="0"/>
        <a:ea typeface="ＭＳ Ｐゴシック" pitchFamily="34" charset="-128"/>
        <a:cs typeface="+mn-cs"/>
      </a:defRPr>
    </a:lvl8pPr>
    <a:lvl9pPr marL="3657600" algn="l" defTabSz="914400" rtl="0" eaLnBrk="1" latinLnBrk="0" hangingPunct="1">
      <a:defRPr sz="2800" b="1"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2880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94671" autoAdjust="0"/>
  </p:normalViewPr>
  <p:slideViewPr>
    <p:cSldViewPr>
      <p:cViewPr>
        <p:scale>
          <a:sx n="60" d="100"/>
          <a:sy n="60" d="100"/>
        </p:scale>
        <p:origin x="-1656"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124" d="100"/>
          <a:sy n="124" d="100"/>
        </p:scale>
        <p:origin x="-1480"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11267" name="Rectangle 3"/>
          <p:cNvSpPr>
            <a:spLocks noGrp="1" noChangeArrowheads="1"/>
          </p:cNvSpPr>
          <p:nvPr>
            <p:ph type="dt" sz="quarter"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11268" name="Rectangle 4"/>
          <p:cNvSpPr>
            <a:spLocks noGrp="1" noChangeArrowheads="1"/>
          </p:cNvSpPr>
          <p:nvPr>
            <p:ph type="ftr" sz="quarter" idx="2"/>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11269" name="Rectangle 5"/>
          <p:cNvSpPr>
            <a:spLocks noGrp="1" noChangeArrowheads="1"/>
          </p:cNvSpPr>
          <p:nvPr>
            <p:ph type="sldNum" sz="quarter" idx="3"/>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6E57D548-4C95-4179-930E-268393EA3092}" type="slidenum">
              <a:rPr lang="en-GB"/>
              <a:pPr/>
              <a:t>‹N°›</a:t>
            </a:fld>
            <a:endParaRPr lang="en-GB"/>
          </a:p>
        </p:txBody>
      </p:sp>
    </p:spTree>
    <p:extLst>
      <p:ext uri="{BB962C8B-B14F-4D97-AF65-F5344CB8AC3E}">
        <p14:creationId xmlns:p14="http://schemas.microsoft.com/office/powerpoint/2010/main" val="27627023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10243"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0868332B-4F6D-41B1-8061-78D828BA11F3}" type="slidenum">
              <a:rPr lang="en-GB"/>
              <a:pPr/>
              <a:t>‹N°›</a:t>
            </a:fld>
            <a:endParaRPr lang="en-GB"/>
          </a:p>
        </p:txBody>
      </p:sp>
    </p:spTree>
    <p:extLst>
      <p:ext uri="{BB962C8B-B14F-4D97-AF65-F5344CB8AC3E}">
        <p14:creationId xmlns:p14="http://schemas.microsoft.com/office/powerpoint/2010/main" val="33904193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bwMode="auto">
          <a:xfrm>
            <a:off x="5795963" y="4581525"/>
            <a:ext cx="2586037" cy="143827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54013" indent="-354013">
              <a:buClr>
                <a:srgbClr val="00804B"/>
              </a:buClr>
              <a:defRPr sz="1600"/>
            </a:lvl1pPr>
            <a:lvl2pPr marL="533400" lvl="1" indent="277813">
              <a:buClr>
                <a:srgbClr val="28805E"/>
              </a:buClr>
              <a:buFontTx/>
              <a:buChar char="-"/>
              <a:defRPr sz="1600"/>
            </a:lvl2pPr>
          </a:lstStyle>
          <a:p>
            <a:pPr lvl="0"/>
            <a:r>
              <a:rPr lang="en-US" noProof="0" smtClean="0"/>
              <a:t>Line 1 goes on on on on on on on on on on on to the next line whhen it wants </a:t>
            </a:r>
          </a:p>
          <a:p>
            <a:pPr lvl="0"/>
            <a:r>
              <a:rPr lang="en-US" noProof="0" smtClean="0"/>
              <a:t>Line 2</a:t>
            </a:r>
          </a:p>
          <a:p>
            <a:pPr lvl="1"/>
            <a:r>
              <a:rPr lang="en-US" noProof="0" smtClean="0"/>
              <a:t>sub line 2</a:t>
            </a:r>
          </a:p>
          <a:p>
            <a:pPr lvl="1"/>
            <a:r>
              <a:rPr lang="en-US" noProof="0" smtClean="0"/>
              <a:t>sub line 3</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ea typeface="+mn-ea"/>
              </a:defRPr>
            </a:lvl1pPr>
          </a:lstStyle>
          <a:p>
            <a:endParaRPr lang="en-US"/>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ea typeface="+mn-ea"/>
              </a:defRPr>
            </a:lvl1pPr>
          </a:lstStyle>
          <a:p>
            <a:endParaRPr lang="en-US"/>
          </a:p>
        </p:txBody>
      </p:sp>
      <p:sp>
        <p:nvSpPr>
          <p:cNvPr id="6150" name="Rectangle 6"/>
          <p:cNvSpPr>
            <a:spLocks noGrp="1" noChangeArrowheads="1"/>
          </p:cNvSpPr>
          <p:nvPr>
            <p:ph type="sldNum" sz="quarter" idx="4"/>
          </p:nvPr>
        </p:nvSpPr>
        <p:spPr bwMode="auto">
          <a:xfrm>
            <a:off x="65532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ea typeface="+mn-ea"/>
              </a:defRPr>
            </a:lvl1pPr>
          </a:lstStyle>
          <a:p>
            <a:fld id="{B3C6A8EC-6B75-4CCE-B75F-F3461FE43A46}" type="slidenum">
              <a:rPr lang="en-US"/>
              <a:pPr/>
              <a:t>‹N°›</a:t>
            </a:fld>
            <a:endParaRPr lang="en-US"/>
          </a:p>
        </p:txBody>
      </p:sp>
      <p:pic>
        <p:nvPicPr>
          <p:cNvPr id="6152" name="Picture 8" descr="shap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62400" y="506413"/>
            <a:ext cx="4508500" cy="1093787"/>
          </a:xfrm>
          <a:prstGeom prst="rect">
            <a:avLst/>
          </a:prstGeom>
          <a:noFill/>
          <a:extLst>
            <a:ext uri="{909E8E84-426E-40DD-AFC4-6F175D3DCCD1}">
              <a14:hiddenFill xmlns:a14="http://schemas.microsoft.com/office/drawing/2010/main">
                <a:solidFill>
                  <a:srgbClr val="FFFFFF"/>
                </a:solidFill>
              </a14:hiddenFill>
            </a:ext>
          </a:extLst>
        </p:spPr>
      </p:pic>
      <p:sp>
        <p:nvSpPr>
          <p:cNvPr id="6153" name="Rectangle 9"/>
          <p:cNvSpPr>
            <a:spLocks noGrp="1" noChangeArrowheads="1"/>
          </p:cNvSpPr>
          <p:nvPr>
            <p:ph type="ctrTitle"/>
          </p:nvPr>
        </p:nvSpPr>
        <p:spPr bwMode="auto">
          <a:xfrm>
            <a:off x="4114800" y="457200"/>
            <a:ext cx="18288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a:defRPr sz="2400">
                <a:solidFill>
                  <a:schemeClr val="bg1"/>
                </a:solidFill>
              </a:defRPr>
            </a:lvl1pPr>
          </a:lstStyle>
          <a:p>
            <a:pPr lvl="0"/>
            <a:r>
              <a:rPr lang="en-US" noProof="0" smtClean="0"/>
              <a:t>Click to edit Master title style</a:t>
            </a:r>
          </a:p>
        </p:txBody>
      </p:sp>
      <p:pic>
        <p:nvPicPr>
          <p:cNvPr id="6154"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0825" y="197202"/>
            <a:ext cx="2017713" cy="1145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20744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0766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lvl2pP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405785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78548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47980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04928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269476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443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0558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17916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55" name="Picture 35" descr="test_shape6"/>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09600" y="1676400"/>
            <a:ext cx="7772400" cy="4838700"/>
          </a:xfrm>
          <a:prstGeom prst="rect">
            <a:avLst/>
          </a:prstGeom>
          <a:noFill/>
          <a:extLst>
            <a:ext uri="{909E8E84-426E-40DD-AFC4-6F175D3DCCD1}">
              <a14:hiddenFill xmlns:a14="http://schemas.microsoft.com/office/drawing/2010/main">
                <a:solidFill>
                  <a:srgbClr val="FFFFFF"/>
                </a:solidFill>
              </a14:hiddenFill>
            </a:ext>
          </a:extLst>
        </p:spPr>
      </p:pic>
      <p:sp>
        <p:nvSpPr>
          <p:cNvPr id="5156" name="Rectangle 36"/>
          <p:cNvSpPr>
            <a:spLocks noChangeArrowheads="1"/>
          </p:cNvSpPr>
          <p:nvPr userDrawn="1"/>
        </p:nvSpPr>
        <p:spPr bwMode="auto">
          <a:xfrm>
            <a:off x="838200" y="1905000"/>
            <a:ext cx="7543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2400" b="0" dirty="0">
                <a:solidFill>
                  <a:schemeClr val="bg1"/>
                </a:solidFill>
                <a:ea typeface="Osaka" pitchFamily="68" charset="-128"/>
              </a:rPr>
              <a:t>Institution of Railway Signal </a:t>
            </a:r>
            <a:r>
              <a:rPr lang="en-US" sz="2400" b="0" dirty="0" smtClean="0">
                <a:solidFill>
                  <a:schemeClr val="bg1"/>
                </a:solidFill>
                <a:ea typeface="Osaka" pitchFamily="68" charset="-128"/>
              </a:rPr>
              <a:t>Engineers</a:t>
            </a:r>
          </a:p>
          <a:p>
            <a:pPr eaLnBrk="1" hangingPunct="1"/>
            <a:r>
              <a:rPr lang="en-US" sz="2400" b="0" dirty="0" smtClean="0">
                <a:solidFill>
                  <a:schemeClr val="bg1"/>
                </a:solidFill>
                <a:ea typeface="Osaka" pitchFamily="68" charset="-128"/>
              </a:rPr>
              <a:t>- Introduction &amp; Professional</a:t>
            </a:r>
            <a:r>
              <a:rPr lang="en-US" sz="2400" b="0" baseline="0" dirty="0" smtClean="0">
                <a:solidFill>
                  <a:schemeClr val="bg1"/>
                </a:solidFill>
                <a:ea typeface="Osaka" pitchFamily="68" charset="-128"/>
              </a:rPr>
              <a:t> Development</a:t>
            </a:r>
            <a:r>
              <a:rPr lang="en-US" sz="2400" b="0" dirty="0">
                <a:solidFill>
                  <a:schemeClr val="bg1"/>
                </a:solidFill>
                <a:ea typeface="Osaka" pitchFamily="68" charset="-128"/>
              </a:rPr>
              <a:t/>
            </a:r>
            <a:br>
              <a:rPr lang="en-US" sz="2400" b="0" dirty="0">
                <a:solidFill>
                  <a:schemeClr val="bg1"/>
                </a:solidFill>
                <a:ea typeface="Osaka" pitchFamily="68" charset="-128"/>
              </a:rPr>
            </a:br>
            <a:r>
              <a:rPr lang="en-US" sz="2400" b="0" dirty="0">
                <a:solidFill>
                  <a:schemeClr val="bg1"/>
                </a:solidFill>
                <a:ea typeface="Osaka" pitchFamily="68" charset="-128"/>
              </a:rPr>
              <a:t>by Colin </a:t>
            </a:r>
            <a:r>
              <a:rPr lang="en-US" sz="2400" b="0" dirty="0" smtClean="0">
                <a:solidFill>
                  <a:schemeClr val="bg1"/>
                </a:solidFill>
                <a:ea typeface="Osaka" pitchFamily="68" charset="-128"/>
              </a:rPr>
              <a:t>Porter, Chief Executive</a:t>
            </a:r>
            <a:endParaRPr lang="en-US" sz="2400" b="0" dirty="0">
              <a:solidFill>
                <a:schemeClr val="bg1"/>
              </a:solidFill>
              <a:ea typeface="Osaka" pitchFamily="68" charset="-128"/>
            </a:endParaRPr>
          </a:p>
        </p:txBody>
      </p:sp>
      <p:pic>
        <p:nvPicPr>
          <p:cNvPr id="5157" name="Picture 37"/>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250825" y="197202"/>
            <a:ext cx="2017713" cy="114547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Osaka" pitchFamily="68" charset="-128"/>
        </a:defRPr>
      </a:lvl2pPr>
      <a:lvl3pPr algn="ctr" rtl="0" fontAlgn="base">
        <a:spcBef>
          <a:spcPct val="0"/>
        </a:spcBef>
        <a:spcAft>
          <a:spcPct val="0"/>
        </a:spcAft>
        <a:defRPr sz="4400">
          <a:solidFill>
            <a:schemeClr val="tx2"/>
          </a:solidFill>
          <a:latin typeface="Arial" charset="0"/>
          <a:ea typeface="Osaka" pitchFamily="68" charset="-128"/>
        </a:defRPr>
      </a:lvl3pPr>
      <a:lvl4pPr algn="ctr" rtl="0" fontAlgn="base">
        <a:spcBef>
          <a:spcPct val="0"/>
        </a:spcBef>
        <a:spcAft>
          <a:spcPct val="0"/>
        </a:spcAft>
        <a:defRPr sz="4400">
          <a:solidFill>
            <a:schemeClr val="tx2"/>
          </a:solidFill>
          <a:latin typeface="Arial" charset="0"/>
          <a:ea typeface="Osaka" pitchFamily="68" charset="-128"/>
        </a:defRPr>
      </a:lvl4pPr>
      <a:lvl5pPr algn="ctr" rtl="0" fontAlgn="base">
        <a:spcBef>
          <a:spcPct val="0"/>
        </a:spcBef>
        <a:spcAft>
          <a:spcPct val="0"/>
        </a:spcAft>
        <a:defRPr sz="4400">
          <a:solidFill>
            <a:schemeClr val="tx2"/>
          </a:solidFill>
          <a:latin typeface="Arial" charset="0"/>
          <a:ea typeface="Osaka" pitchFamily="68" charset="-128"/>
        </a:defRPr>
      </a:lvl5pPr>
      <a:lvl6pPr marL="457200" algn="ctr" rtl="0" fontAlgn="base">
        <a:spcBef>
          <a:spcPct val="0"/>
        </a:spcBef>
        <a:spcAft>
          <a:spcPct val="0"/>
        </a:spcAft>
        <a:defRPr sz="4400">
          <a:solidFill>
            <a:schemeClr val="tx2"/>
          </a:solidFill>
          <a:latin typeface="Arial" charset="0"/>
          <a:ea typeface="Osaka" pitchFamily="68" charset="-128"/>
        </a:defRPr>
      </a:lvl6pPr>
      <a:lvl7pPr marL="914400" algn="ctr" rtl="0" fontAlgn="base">
        <a:spcBef>
          <a:spcPct val="0"/>
        </a:spcBef>
        <a:spcAft>
          <a:spcPct val="0"/>
        </a:spcAft>
        <a:defRPr sz="4400">
          <a:solidFill>
            <a:schemeClr val="tx2"/>
          </a:solidFill>
          <a:latin typeface="Arial" charset="0"/>
          <a:ea typeface="Osaka" pitchFamily="68" charset="-128"/>
        </a:defRPr>
      </a:lvl7pPr>
      <a:lvl8pPr marL="1371600" algn="ctr" rtl="0" fontAlgn="base">
        <a:spcBef>
          <a:spcPct val="0"/>
        </a:spcBef>
        <a:spcAft>
          <a:spcPct val="0"/>
        </a:spcAft>
        <a:defRPr sz="4400">
          <a:solidFill>
            <a:schemeClr val="tx2"/>
          </a:solidFill>
          <a:latin typeface="Arial" charset="0"/>
          <a:ea typeface="Osaka" pitchFamily="68" charset="-128"/>
        </a:defRPr>
      </a:lvl8pPr>
      <a:lvl9pPr marL="1828800" algn="ctr" rtl="0" fontAlgn="base">
        <a:spcBef>
          <a:spcPct val="0"/>
        </a:spcBef>
        <a:spcAft>
          <a:spcPct val="0"/>
        </a:spcAft>
        <a:defRPr sz="4400">
          <a:solidFill>
            <a:schemeClr val="tx2"/>
          </a:solidFill>
          <a:latin typeface="Arial" charset="0"/>
          <a:ea typeface="Osaka" pitchFamily="68"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Rectangle 8"/>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4114800" y="457200"/>
            <a:ext cx="3810000" cy="1143000"/>
          </a:xfrm>
        </p:spPr>
        <p:txBody>
          <a:bodyPr/>
          <a:lstStyle/>
          <a:p>
            <a:r>
              <a:rPr lang="en-GB"/>
              <a:t>Licensing Scheme</a:t>
            </a:r>
          </a:p>
        </p:txBody>
      </p:sp>
      <p:sp>
        <p:nvSpPr>
          <p:cNvPr id="49155" name="Rectangle 3"/>
          <p:cNvSpPr>
            <a:spLocks noGrp="1" noChangeArrowheads="1"/>
          </p:cNvSpPr>
          <p:nvPr>
            <p:ph type="subTitle" idx="1"/>
          </p:nvPr>
        </p:nvSpPr>
        <p:spPr>
          <a:xfrm>
            <a:off x="684213" y="1905000"/>
            <a:ext cx="7697787" cy="4548188"/>
          </a:xfrm>
        </p:spPr>
        <p:txBody>
          <a:bodyPr/>
          <a:lstStyle/>
          <a:p>
            <a:r>
              <a:rPr lang="en-GB" sz="1800" dirty="0"/>
              <a:t>Operates at arms length from main institution</a:t>
            </a:r>
          </a:p>
          <a:p>
            <a:r>
              <a:rPr lang="en-GB" sz="1800" b="1" u="sng" dirty="0"/>
              <a:t>Non-profit making activity. Has to cover its own costs</a:t>
            </a:r>
          </a:p>
          <a:p>
            <a:r>
              <a:rPr lang="en-GB" sz="1800" dirty="0"/>
              <a:t>Set up in 1994 at request of and with financial support from British Rail, LUL and RIA</a:t>
            </a:r>
          </a:p>
          <a:p>
            <a:r>
              <a:rPr lang="en-GB" sz="1800" dirty="0"/>
              <a:t>Competence assurance scheme that complies with ISO17024 and is accredited by UK Accreditation Service (UKAS)</a:t>
            </a:r>
          </a:p>
          <a:p>
            <a:r>
              <a:rPr lang="en-GB" sz="1800" dirty="0" smtClean="0"/>
              <a:t>IRSE publishes </a:t>
            </a:r>
            <a:r>
              <a:rPr lang="en-GB" sz="1800" dirty="0"/>
              <a:t>competence standards</a:t>
            </a:r>
          </a:p>
          <a:p>
            <a:r>
              <a:rPr lang="en-GB" sz="1800" dirty="0" smtClean="0"/>
              <a:t>IRSE approves </a:t>
            </a:r>
            <a:r>
              <a:rPr lang="en-GB" sz="1800" dirty="0"/>
              <a:t>and audits assessing agents who carry out assessment process (about </a:t>
            </a:r>
            <a:r>
              <a:rPr lang="en-GB" sz="1800" dirty="0" smtClean="0"/>
              <a:t>25 </a:t>
            </a:r>
            <a:r>
              <a:rPr lang="en-GB" sz="1800" dirty="0"/>
              <a:t>AAs)</a:t>
            </a:r>
          </a:p>
          <a:p>
            <a:r>
              <a:rPr lang="en-GB" sz="1800" dirty="0" smtClean="0"/>
              <a:t>IRSE approves </a:t>
            </a:r>
            <a:r>
              <a:rPr lang="en-GB" sz="1800" dirty="0"/>
              <a:t>competence assessors who work for assessing agents</a:t>
            </a:r>
          </a:p>
          <a:p>
            <a:r>
              <a:rPr lang="en-GB" sz="1800" dirty="0" smtClean="0"/>
              <a:t>IRSE checks </a:t>
            </a:r>
            <a:r>
              <a:rPr lang="en-GB" sz="1800" dirty="0"/>
              <a:t>assessments and issues licences via assessing agents</a:t>
            </a:r>
          </a:p>
          <a:p>
            <a:endParaRPr lang="en-GB" sz="1800" dirty="0"/>
          </a:p>
          <a:p>
            <a:r>
              <a:rPr lang="en-GB" sz="1800" b="1" u="sng" dirty="0"/>
              <a:t>Around 6000 licence holders in the UK, Hong Kong, Australia and India</a:t>
            </a:r>
            <a:r>
              <a:rPr lang="en-GB" sz="1800" dirty="0"/>
              <a:t>.</a:t>
            </a:r>
          </a:p>
        </p:txBody>
      </p:sp>
    </p:spTree>
    <p:extLst>
      <p:ext uri="{BB962C8B-B14F-4D97-AF65-F5344CB8AC3E}">
        <p14:creationId xmlns:p14="http://schemas.microsoft.com/office/powerpoint/2010/main" val="69512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4114800" y="457200"/>
            <a:ext cx="3810000" cy="1143000"/>
          </a:xfrm>
        </p:spPr>
        <p:txBody>
          <a:bodyPr/>
          <a:lstStyle/>
          <a:p>
            <a:r>
              <a:rPr lang="en-GB"/>
              <a:t>What is the IRSE?</a:t>
            </a:r>
          </a:p>
        </p:txBody>
      </p:sp>
      <p:sp>
        <p:nvSpPr>
          <p:cNvPr id="63491" name="Rectangle 3"/>
          <p:cNvSpPr>
            <a:spLocks noGrp="1" noChangeArrowheads="1"/>
          </p:cNvSpPr>
          <p:nvPr>
            <p:ph type="subTitle" idx="1"/>
          </p:nvPr>
        </p:nvSpPr>
        <p:spPr>
          <a:xfrm>
            <a:off x="611188" y="1844675"/>
            <a:ext cx="7770812" cy="4175125"/>
          </a:xfrm>
        </p:spPr>
        <p:txBody>
          <a:bodyPr/>
          <a:lstStyle/>
          <a:p>
            <a:pPr marL="177800" indent="-177800">
              <a:lnSpc>
                <a:spcPct val="80000"/>
              </a:lnSpc>
              <a:buFont typeface="Arial" charset="0"/>
              <a:buChar char="•"/>
            </a:pPr>
            <a:endParaRPr lang="en-GB" sz="1400" dirty="0"/>
          </a:p>
          <a:p>
            <a:pPr marL="177800" indent="-177800">
              <a:lnSpc>
                <a:spcPct val="80000"/>
              </a:lnSpc>
              <a:buFont typeface="Arial" charset="0"/>
              <a:buChar char="•"/>
            </a:pPr>
            <a:r>
              <a:rPr lang="en-GB" sz="1800" dirty="0"/>
              <a:t>Professional Engineering Institution – </a:t>
            </a:r>
          </a:p>
          <a:p>
            <a:pPr marL="177800" indent="-177800">
              <a:lnSpc>
                <a:spcPct val="80000"/>
              </a:lnSpc>
              <a:buFont typeface="Arial" charset="0"/>
              <a:buChar char="•"/>
            </a:pPr>
            <a:endParaRPr lang="en-GB" sz="1800" dirty="0"/>
          </a:p>
          <a:p>
            <a:pPr marL="177800" indent="-177800">
              <a:lnSpc>
                <a:spcPct val="80000"/>
              </a:lnSpc>
              <a:buFont typeface="Arial" charset="0"/>
              <a:buChar char="•"/>
            </a:pPr>
            <a:r>
              <a:rPr lang="en-GB" sz="1800" dirty="0"/>
              <a:t>Founded in </a:t>
            </a:r>
            <a:r>
              <a:rPr lang="en-GB" sz="1800" dirty="0" smtClean="0"/>
              <a:t>the UK in 1912 but operates throughout the world</a:t>
            </a:r>
          </a:p>
          <a:p>
            <a:pPr marL="177800" indent="-177800">
              <a:lnSpc>
                <a:spcPct val="80000"/>
              </a:lnSpc>
              <a:buFont typeface="Arial" charset="0"/>
              <a:buChar char="•"/>
            </a:pPr>
            <a:endParaRPr lang="en-GB" sz="1800" dirty="0"/>
          </a:p>
          <a:p>
            <a:pPr marL="177800" indent="-177800">
              <a:lnSpc>
                <a:spcPct val="80000"/>
              </a:lnSpc>
              <a:buFont typeface="Arial" charset="0"/>
              <a:buChar char="•"/>
            </a:pPr>
            <a:r>
              <a:rPr lang="en-GB" sz="1800" dirty="0" smtClean="0"/>
              <a:t>a Registered </a:t>
            </a:r>
            <a:r>
              <a:rPr lang="en-GB" sz="1800" dirty="0"/>
              <a:t>charity &amp; </a:t>
            </a:r>
            <a:r>
              <a:rPr lang="en-GB" sz="1800" dirty="0" smtClean="0"/>
              <a:t>a Company </a:t>
            </a:r>
            <a:r>
              <a:rPr lang="en-GB" sz="1800" dirty="0"/>
              <a:t>limited by </a:t>
            </a:r>
            <a:r>
              <a:rPr lang="en-GB" sz="1800" dirty="0" smtClean="0"/>
              <a:t>guarantee. </a:t>
            </a:r>
          </a:p>
          <a:p>
            <a:pPr marL="177800" indent="-177800">
              <a:lnSpc>
                <a:spcPct val="80000"/>
              </a:lnSpc>
              <a:buFont typeface="Arial" charset="0"/>
              <a:buChar char="•"/>
            </a:pPr>
            <a:endParaRPr lang="en-GB" sz="1800" dirty="0"/>
          </a:p>
          <a:p>
            <a:pPr marL="177800" indent="-177800">
              <a:lnSpc>
                <a:spcPct val="80000"/>
              </a:lnSpc>
              <a:buFont typeface="Arial" charset="0"/>
              <a:buChar char="•"/>
            </a:pPr>
            <a:r>
              <a:rPr lang="en-GB" sz="1800" dirty="0" smtClean="0"/>
              <a:t>Governed by The Council elected from the membership, by members</a:t>
            </a:r>
            <a:endParaRPr lang="en-GB" sz="1800" dirty="0"/>
          </a:p>
          <a:p>
            <a:pPr marL="177800" indent="-177800">
              <a:lnSpc>
                <a:spcPct val="80000"/>
              </a:lnSpc>
              <a:buFont typeface="Arial" charset="0"/>
              <a:buChar char="•"/>
            </a:pPr>
            <a:endParaRPr lang="en-GB" sz="1800" dirty="0"/>
          </a:p>
        </p:txBody>
      </p:sp>
    </p:spTree>
    <p:extLst>
      <p:ext uri="{BB962C8B-B14F-4D97-AF65-F5344CB8AC3E}">
        <p14:creationId xmlns:p14="http://schemas.microsoft.com/office/powerpoint/2010/main" val="1922058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4114800" y="457200"/>
            <a:ext cx="3810000" cy="1143000"/>
          </a:xfrm>
        </p:spPr>
        <p:txBody>
          <a:bodyPr/>
          <a:lstStyle/>
          <a:p>
            <a:r>
              <a:rPr lang="en-GB" dirty="0"/>
              <a:t>The IRSE Purpose </a:t>
            </a:r>
            <a:br>
              <a:rPr lang="en-GB" dirty="0"/>
            </a:br>
            <a:r>
              <a:rPr lang="en-GB" sz="1200" dirty="0"/>
              <a:t>(Extract from IRSE Memorandum of Association</a:t>
            </a:r>
            <a:r>
              <a:rPr lang="en-GB" dirty="0" smtClean="0"/>
              <a:t>)</a:t>
            </a:r>
            <a:endParaRPr lang="en-GB" dirty="0"/>
          </a:p>
        </p:txBody>
      </p:sp>
      <p:sp>
        <p:nvSpPr>
          <p:cNvPr id="54275" name="Rectangle 3"/>
          <p:cNvSpPr>
            <a:spLocks noGrp="1" noChangeArrowheads="1"/>
          </p:cNvSpPr>
          <p:nvPr>
            <p:ph type="subTitle" idx="1"/>
          </p:nvPr>
        </p:nvSpPr>
        <p:spPr>
          <a:xfrm>
            <a:off x="1043608" y="1844824"/>
            <a:ext cx="6934200" cy="4548188"/>
          </a:xfrm>
        </p:spPr>
        <p:txBody>
          <a:bodyPr/>
          <a:lstStyle/>
          <a:p>
            <a:pPr>
              <a:buFontTx/>
              <a:buNone/>
            </a:pPr>
            <a:endParaRPr lang="en-GB" dirty="0"/>
          </a:p>
          <a:p>
            <a:pPr>
              <a:buFontTx/>
              <a:buNone/>
            </a:pPr>
            <a:r>
              <a:rPr lang="en-GB" sz="2000" dirty="0"/>
              <a:t>“The advancement for the public benefit of the science and practice of signalling (which shall mean the whole apparatus, electrical, mechanical or otherwise, methods, regulations and principles whereby the movement of railway or other traffic is controlled) by the promotion of research, the collection and publication of educational material and the holding of conferences, seminars and meetings. </a:t>
            </a:r>
            <a:br>
              <a:rPr lang="en-GB" sz="2000" dirty="0"/>
            </a:br>
            <a:endParaRPr lang="en-GB" sz="2000" dirty="0"/>
          </a:p>
          <a:p>
            <a:pPr>
              <a:buFontTx/>
              <a:buNone/>
            </a:pPr>
            <a:r>
              <a:rPr lang="en-GB" sz="2000" dirty="0"/>
              <a:t>The maintenance of high standards of practice and professional care amongst those working within the industry and the promotion of improved safety standards for the protection of the general public</a:t>
            </a:r>
            <a:r>
              <a:rPr lang="en-GB" sz="2000" dirty="0" smtClean="0"/>
              <a:t>.”</a:t>
            </a:r>
            <a:endParaRPr lang="en-GB" sz="2000" dirty="0"/>
          </a:p>
        </p:txBody>
      </p:sp>
    </p:spTree>
    <p:extLst>
      <p:ext uri="{BB962C8B-B14F-4D97-AF65-F5344CB8AC3E}">
        <p14:creationId xmlns:p14="http://schemas.microsoft.com/office/powerpoint/2010/main" val="12985073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a:xfrm>
            <a:off x="4114800" y="457200"/>
            <a:ext cx="3810000" cy="1143000"/>
          </a:xfrm>
        </p:spPr>
        <p:txBody>
          <a:bodyPr/>
          <a:lstStyle/>
          <a:p>
            <a:r>
              <a:rPr lang="en-GB"/>
              <a:t>The IRSE Purpose </a:t>
            </a:r>
          </a:p>
        </p:txBody>
      </p:sp>
      <p:sp>
        <p:nvSpPr>
          <p:cNvPr id="59395" name="Rectangle 3"/>
          <p:cNvSpPr>
            <a:spLocks noGrp="1" noChangeArrowheads="1"/>
          </p:cNvSpPr>
          <p:nvPr>
            <p:ph type="subTitle" idx="1"/>
          </p:nvPr>
        </p:nvSpPr>
        <p:spPr>
          <a:xfrm>
            <a:off x="1447800" y="1905000"/>
            <a:ext cx="6934200" cy="4548188"/>
          </a:xfrm>
        </p:spPr>
        <p:txBody>
          <a:bodyPr/>
          <a:lstStyle/>
          <a:p>
            <a:pPr>
              <a:buFontTx/>
              <a:buNone/>
            </a:pPr>
            <a:endParaRPr lang="en-GB" dirty="0"/>
          </a:p>
          <a:p>
            <a:pPr>
              <a:buFontTx/>
              <a:buNone/>
            </a:pPr>
            <a:r>
              <a:rPr lang="en-GB" sz="1800" dirty="0"/>
              <a:t>Or more concisely:-</a:t>
            </a:r>
          </a:p>
          <a:p>
            <a:pPr>
              <a:buFontTx/>
              <a:buNone/>
            </a:pPr>
            <a:endParaRPr lang="en-GB" sz="1800" dirty="0"/>
          </a:p>
          <a:p>
            <a:pPr>
              <a:buFontTx/>
              <a:buNone/>
            </a:pPr>
            <a:r>
              <a:rPr lang="en-GB" sz="1800" dirty="0" smtClean="0"/>
              <a:t>     </a:t>
            </a:r>
            <a:r>
              <a:rPr lang="en-GB" sz="2400" dirty="0"/>
              <a:t>“The IRSE is the international professional engineering institution for railway signalling and control systems </a:t>
            </a:r>
            <a:r>
              <a:rPr lang="en-GB" sz="2400" dirty="0" smtClean="0"/>
              <a:t>engineers and allied disciplines. </a:t>
            </a:r>
            <a:r>
              <a:rPr lang="en-GB" sz="2400" dirty="0"/>
              <a:t>It exists to promote interest, understanding and learning in the technology and practice for railway operation and the control of trains for all types of railway.”</a:t>
            </a:r>
          </a:p>
        </p:txBody>
      </p:sp>
    </p:spTree>
    <p:extLst>
      <p:ext uri="{BB962C8B-B14F-4D97-AF65-F5344CB8AC3E}">
        <p14:creationId xmlns:p14="http://schemas.microsoft.com/office/powerpoint/2010/main" val="1048951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4114800" y="457200"/>
            <a:ext cx="3810000" cy="1143000"/>
          </a:xfrm>
        </p:spPr>
        <p:txBody>
          <a:bodyPr/>
          <a:lstStyle/>
          <a:p>
            <a:r>
              <a:rPr lang="en-GB"/>
              <a:t>Sections</a:t>
            </a:r>
          </a:p>
        </p:txBody>
      </p:sp>
      <p:sp>
        <p:nvSpPr>
          <p:cNvPr id="58371" name="Rectangle 3"/>
          <p:cNvSpPr>
            <a:spLocks noGrp="1" noChangeArrowheads="1"/>
          </p:cNvSpPr>
          <p:nvPr>
            <p:ph type="subTitle" idx="1"/>
          </p:nvPr>
        </p:nvSpPr>
        <p:spPr>
          <a:xfrm>
            <a:off x="900113" y="1905000"/>
            <a:ext cx="7481887" cy="4114800"/>
          </a:xfrm>
        </p:spPr>
        <p:txBody>
          <a:bodyPr/>
          <a:lstStyle/>
          <a:p>
            <a:pPr>
              <a:lnSpc>
                <a:spcPct val="90000"/>
              </a:lnSpc>
            </a:pPr>
            <a:endParaRPr lang="en-GB" dirty="0"/>
          </a:p>
          <a:p>
            <a:pPr>
              <a:lnSpc>
                <a:spcPct val="90000"/>
              </a:lnSpc>
            </a:pPr>
            <a:r>
              <a:rPr lang="en-GB" sz="2000" b="1" dirty="0"/>
              <a:t>Non-UK sections</a:t>
            </a:r>
            <a:r>
              <a:rPr lang="en-GB" sz="2000" dirty="0"/>
              <a:t> in Australasia, Southern Africa, North America, Hong </a:t>
            </a:r>
            <a:r>
              <a:rPr lang="en-GB" sz="2000" dirty="0" smtClean="0"/>
              <a:t>Kong, </a:t>
            </a:r>
            <a:r>
              <a:rPr lang="en-GB" sz="2000" dirty="0"/>
              <a:t>India, Singapore, </a:t>
            </a:r>
            <a:r>
              <a:rPr lang="en-GB" sz="2000" dirty="0" smtClean="0"/>
              <a:t>Netherlands, Indonesia, Malaysia </a:t>
            </a:r>
            <a:r>
              <a:rPr lang="en-GB" sz="2000" dirty="0"/>
              <a:t>and Switzerland</a:t>
            </a:r>
          </a:p>
          <a:p>
            <a:pPr>
              <a:lnSpc>
                <a:spcPct val="90000"/>
              </a:lnSpc>
            </a:pPr>
            <a:r>
              <a:rPr lang="en-GB" sz="2000" b="1" u="sng" dirty="0" smtClean="0"/>
              <a:t>Potential new sections</a:t>
            </a:r>
            <a:r>
              <a:rPr lang="en-GB" sz="2000" dirty="0" smtClean="0"/>
              <a:t> being developed in Ireland, Thailand, Middle East and North Africa and China</a:t>
            </a:r>
            <a:endParaRPr lang="en-GB" sz="2000" dirty="0"/>
          </a:p>
          <a:p>
            <a:pPr>
              <a:lnSpc>
                <a:spcPct val="90000"/>
              </a:lnSpc>
            </a:pPr>
            <a:r>
              <a:rPr lang="en-GB" sz="2000" b="1" u="sng" dirty="0"/>
              <a:t>Local UK sections </a:t>
            </a:r>
            <a:r>
              <a:rPr lang="en-GB" sz="2000" dirty="0"/>
              <a:t>in York, Glasgow, Midlands &amp; North West, Western, Plymouth, Minor </a:t>
            </a:r>
            <a:r>
              <a:rPr lang="en-GB" sz="2000" dirty="0" smtClean="0"/>
              <a:t>Railways</a:t>
            </a:r>
            <a:endParaRPr lang="en-GB" sz="2000" dirty="0"/>
          </a:p>
          <a:p>
            <a:pPr>
              <a:lnSpc>
                <a:spcPct val="90000"/>
              </a:lnSpc>
            </a:pPr>
            <a:r>
              <a:rPr lang="en-GB" sz="2000" b="1" dirty="0"/>
              <a:t>Younger Members section </a:t>
            </a:r>
            <a:r>
              <a:rPr lang="en-GB" sz="2000" dirty="0"/>
              <a:t>– sponsored 10 bursaries to </a:t>
            </a:r>
            <a:r>
              <a:rPr lang="en-GB" sz="2000" dirty="0" smtClean="0"/>
              <a:t>YMs from around the world to attend </a:t>
            </a:r>
            <a:r>
              <a:rPr lang="en-GB" sz="2000" dirty="0"/>
              <a:t>technical convention in </a:t>
            </a:r>
            <a:r>
              <a:rPr lang="en-GB" sz="2000" dirty="0" smtClean="0"/>
              <a:t>France in June 2014</a:t>
            </a:r>
            <a:endParaRPr lang="en-GB" sz="2000" dirty="0"/>
          </a:p>
          <a:p>
            <a:pPr>
              <a:lnSpc>
                <a:spcPct val="90000"/>
              </a:lnSpc>
            </a:pPr>
            <a:endParaRPr lang="en-GB" sz="2000" dirty="0" smtClean="0"/>
          </a:p>
        </p:txBody>
      </p:sp>
    </p:spTree>
    <p:extLst>
      <p:ext uri="{BB962C8B-B14F-4D97-AF65-F5344CB8AC3E}">
        <p14:creationId xmlns:p14="http://schemas.microsoft.com/office/powerpoint/2010/main" val="1369113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4114800" y="457200"/>
            <a:ext cx="3810000" cy="1143000"/>
          </a:xfrm>
        </p:spPr>
        <p:txBody>
          <a:bodyPr/>
          <a:lstStyle/>
          <a:p>
            <a:r>
              <a:rPr lang="en-GB"/>
              <a:t>What we do</a:t>
            </a:r>
          </a:p>
        </p:txBody>
      </p:sp>
      <p:sp>
        <p:nvSpPr>
          <p:cNvPr id="37891" name="Rectangle 3"/>
          <p:cNvSpPr>
            <a:spLocks noGrp="1" noChangeArrowheads="1"/>
          </p:cNvSpPr>
          <p:nvPr>
            <p:ph type="subTitle" idx="1"/>
          </p:nvPr>
        </p:nvSpPr>
        <p:spPr>
          <a:xfrm>
            <a:off x="971550" y="1905000"/>
            <a:ext cx="7410450" cy="4114800"/>
          </a:xfrm>
        </p:spPr>
        <p:txBody>
          <a:bodyPr/>
          <a:lstStyle/>
          <a:p>
            <a:pPr>
              <a:lnSpc>
                <a:spcPct val="90000"/>
              </a:lnSpc>
            </a:pPr>
            <a:r>
              <a:rPr lang="en-GB" sz="1800" dirty="0" smtClean="0"/>
              <a:t>Rely on Volunteers</a:t>
            </a:r>
          </a:p>
          <a:p>
            <a:pPr>
              <a:lnSpc>
                <a:spcPct val="90000"/>
              </a:lnSpc>
            </a:pPr>
            <a:r>
              <a:rPr lang="en-GB" sz="1800" dirty="0" smtClean="0"/>
              <a:t>Full </a:t>
            </a:r>
            <a:r>
              <a:rPr lang="en-GB" sz="1800" dirty="0"/>
              <a:t>programme of meetings and visits in every section around the </a:t>
            </a:r>
            <a:r>
              <a:rPr lang="en-GB" sz="1800" dirty="0" smtClean="0"/>
              <a:t>world. </a:t>
            </a:r>
          </a:p>
          <a:p>
            <a:pPr>
              <a:lnSpc>
                <a:spcPct val="90000"/>
              </a:lnSpc>
            </a:pPr>
            <a:r>
              <a:rPr lang="en-GB" sz="1800" dirty="0" smtClean="0"/>
              <a:t>In London we arrange:-</a:t>
            </a:r>
            <a:endParaRPr lang="en-GB" sz="1800" dirty="0"/>
          </a:p>
          <a:p>
            <a:pPr lvl="1">
              <a:lnSpc>
                <a:spcPct val="90000"/>
              </a:lnSpc>
            </a:pPr>
            <a:r>
              <a:rPr lang="en-GB" sz="1800" dirty="0"/>
              <a:t>6 main technical lectures in London</a:t>
            </a:r>
          </a:p>
          <a:p>
            <a:pPr lvl="1">
              <a:lnSpc>
                <a:spcPct val="90000"/>
              </a:lnSpc>
            </a:pPr>
            <a:r>
              <a:rPr lang="en-GB" sz="1800" dirty="0"/>
              <a:t>2 technical visits per year, one UK, one non-UK</a:t>
            </a:r>
          </a:p>
          <a:p>
            <a:pPr lvl="1">
              <a:lnSpc>
                <a:spcPct val="90000"/>
              </a:lnSpc>
            </a:pPr>
            <a:r>
              <a:rPr lang="en-GB" sz="1800" dirty="0"/>
              <a:t>2 seminars per year. </a:t>
            </a:r>
          </a:p>
          <a:p>
            <a:pPr>
              <a:lnSpc>
                <a:spcPct val="90000"/>
              </a:lnSpc>
            </a:pPr>
            <a:r>
              <a:rPr lang="en-GB" sz="1800" dirty="0"/>
              <a:t>Major technical conference (ASPECT) every 3 or 4 years.</a:t>
            </a:r>
          </a:p>
          <a:p>
            <a:pPr>
              <a:lnSpc>
                <a:spcPct val="90000"/>
              </a:lnSpc>
            </a:pPr>
            <a:r>
              <a:rPr lang="en-GB" sz="1800" dirty="0"/>
              <a:t>Annual technical convention. </a:t>
            </a:r>
            <a:r>
              <a:rPr lang="en-GB" sz="1800" dirty="0" smtClean="0"/>
              <a:t>2010 </a:t>
            </a:r>
            <a:r>
              <a:rPr lang="en-GB" sz="1800" dirty="0"/>
              <a:t>in India, 2011 in  Singapore</a:t>
            </a:r>
            <a:r>
              <a:rPr lang="en-GB" sz="1800" dirty="0" smtClean="0"/>
              <a:t>/ Malaysia</a:t>
            </a:r>
            <a:r>
              <a:rPr lang="en-GB" sz="1800" dirty="0"/>
              <a:t>, 2012 in </a:t>
            </a:r>
            <a:r>
              <a:rPr lang="en-GB" sz="1800" dirty="0" smtClean="0"/>
              <a:t>London, 2013 Sweden, 2014 France, 2015 will be in Australia.</a:t>
            </a:r>
            <a:endParaRPr lang="en-GB" sz="1800" dirty="0"/>
          </a:p>
          <a:p>
            <a:pPr>
              <a:lnSpc>
                <a:spcPct val="90000"/>
              </a:lnSpc>
            </a:pPr>
            <a:r>
              <a:rPr lang="en-GB" sz="1800" dirty="0"/>
              <a:t>Professional examination run in centres </a:t>
            </a:r>
            <a:r>
              <a:rPr lang="en-GB" sz="1800" dirty="0" smtClean="0"/>
              <a:t>across </a:t>
            </a:r>
            <a:r>
              <a:rPr lang="en-GB" sz="1800" dirty="0"/>
              <a:t>the </a:t>
            </a:r>
            <a:r>
              <a:rPr lang="en-GB" sz="1800" dirty="0" smtClean="0"/>
              <a:t>world in October</a:t>
            </a:r>
            <a:endParaRPr lang="en-GB" sz="1800" dirty="0"/>
          </a:p>
          <a:p>
            <a:pPr>
              <a:lnSpc>
                <a:spcPct val="90000"/>
              </a:lnSpc>
            </a:pPr>
            <a:r>
              <a:rPr lang="en-GB" sz="1800" dirty="0"/>
              <a:t>IRSE News 11 times/year</a:t>
            </a:r>
          </a:p>
          <a:p>
            <a:pPr>
              <a:lnSpc>
                <a:spcPct val="90000"/>
              </a:lnSpc>
            </a:pPr>
            <a:r>
              <a:rPr lang="en-GB" sz="1800" dirty="0"/>
              <a:t>Annual proceedings of technical papers</a:t>
            </a:r>
          </a:p>
          <a:p>
            <a:pPr>
              <a:lnSpc>
                <a:spcPct val="90000"/>
              </a:lnSpc>
            </a:pPr>
            <a:r>
              <a:rPr lang="en-GB" sz="1800" dirty="0"/>
              <a:t>Provide advice and comment to government departments when asked</a:t>
            </a:r>
          </a:p>
        </p:txBody>
      </p:sp>
    </p:spTree>
    <p:extLst>
      <p:ext uri="{BB962C8B-B14F-4D97-AF65-F5344CB8AC3E}">
        <p14:creationId xmlns:p14="http://schemas.microsoft.com/office/powerpoint/2010/main" val="4142596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4114800" y="457200"/>
            <a:ext cx="3810000" cy="1143000"/>
          </a:xfrm>
        </p:spPr>
        <p:txBody>
          <a:bodyPr/>
          <a:lstStyle/>
          <a:p>
            <a:r>
              <a:rPr lang="en-GB" dirty="0" smtClean="0"/>
              <a:t>Membership Numbers</a:t>
            </a:r>
            <a:endParaRPr lang="en-GB" dirty="0"/>
          </a:p>
        </p:txBody>
      </p:sp>
      <p:sp>
        <p:nvSpPr>
          <p:cNvPr id="30723" name="Rectangle 3"/>
          <p:cNvSpPr>
            <a:spLocks noGrp="1" noChangeArrowheads="1"/>
          </p:cNvSpPr>
          <p:nvPr>
            <p:ph type="subTitle" idx="1"/>
          </p:nvPr>
        </p:nvSpPr>
        <p:spPr>
          <a:xfrm>
            <a:off x="1258888" y="1700213"/>
            <a:ext cx="6553200" cy="4752975"/>
          </a:xfrm>
        </p:spPr>
        <p:txBody>
          <a:bodyPr/>
          <a:lstStyle/>
          <a:p>
            <a:pPr marL="0" indent="0">
              <a:lnSpc>
                <a:spcPct val="120000"/>
              </a:lnSpc>
              <a:buNone/>
              <a:tabLst>
                <a:tab pos="85725" algn="l"/>
              </a:tabLst>
            </a:pPr>
            <a:endParaRPr lang="en-GB" sz="1800" b="1" dirty="0" smtClean="0"/>
          </a:p>
          <a:p>
            <a:pPr marL="0" indent="0">
              <a:lnSpc>
                <a:spcPct val="120000"/>
              </a:lnSpc>
              <a:buNone/>
              <a:tabLst>
                <a:tab pos="85725" algn="l"/>
              </a:tabLst>
            </a:pPr>
            <a:endParaRPr lang="en-GB" sz="1800" b="1" dirty="0"/>
          </a:p>
          <a:p>
            <a:pPr marL="0" indent="0">
              <a:lnSpc>
                <a:spcPct val="120000"/>
              </a:lnSpc>
              <a:buNone/>
              <a:tabLst>
                <a:tab pos="85725" algn="l"/>
              </a:tabLst>
            </a:pPr>
            <a:r>
              <a:rPr lang="en-GB" sz="1800" b="1" dirty="0" smtClean="0"/>
              <a:t>Total 5200 </a:t>
            </a:r>
            <a:r>
              <a:rPr lang="en-GB" sz="1800" b="1" dirty="0"/>
              <a:t>members – steady growth (3100 in 2003)</a:t>
            </a:r>
          </a:p>
          <a:p>
            <a:pPr marL="177800" indent="-177800">
              <a:lnSpc>
                <a:spcPct val="120000"/>
              </a:lnSpc>
              <a:tabLst>
                <a:tab pos="85725" algn="l"/>
              </a:tabLst>
            </a:pPr>
            <a:endParaRPr lang="en-GB" sz="1800" dirty="0" smtClean="0"/>
          </a:p>
        </p:txBody>
      </p:sp>
    </p:spTree>
    <p:extLst>
      <p:ext uri="{BB962C8B-B14F-4D97-AF65-F5344CB8AC3E}">
        <p14:creationId xmlns:p14="http://schemas.microsoft.com/office/powerpoint/2010/main" val="2392410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4114800" y="457200"/>
            <a:ext cx="3810000" cy="1143000"/>
          </a:xfrm>
        </p:spPr>
        <p:txBody>
          <a:bodyPr/>
          <a:lstStyle/>
          <a:p>
            <a:r>
              <a:rPr lang="en-GB"/>
              <a:t>Membership location</a:t>
            </a:r>
          </a:p>
        </p:txBody>
      </p:sp>
      <p:sp>
        <p:nvSpPr>
          <p:cNvPr id="57347" name="Rectangle 3"/>
          <p:cNvSpPr>
            <a:spLocks noGrp="1" noChangeArrowheads="1"/>
          </p:cNvSpPr>
          <p:nvPr>
            <p:ph type="subTitle" idx="1"/>
          </p:nvPr>
        </p:nvSpPr>
        <p:spPr>
          <a:xfrm>
            <a:off x="900113" y="2205038"/>
            <a:ext cx="7481887" cy="3814762"/>
          </a:xfrm>
        </p:spPr>
        <p:txBody>
          <a:bodyPr/>
          <a:lstStyle/>
          <a:p>
            <a:pPr marL="177800" indent="-177800">
              <a:lnSpc>
                <a:spcPct val="120000"/>
              </a:lnSpc>
            </a:pPr>
            <a:r>
              <a:rPr lang="en-GB" sz="2000" dirty="0" smtClean="0"/>
              <a:t>2600 </a:t>
            </a:r>
            <a:r>
              <a:rPr lang="en-GB" sz="2000" dirty="0"/>
              <a:t>members in UK – fairly static</a:t>
            </a:r>
          </a:p>
          <a:p>
            <a:pPr marL="177800" indent="-177800">
              <a:lnSpc>
                <a:spcPct val="120000"/>
              </a:lnSpc>
            </a:pPr>
            <a:r>
              <a:rPr lang="en-GB" sz="2000" dirty="0" smtClean="0"/>
              <a:t>2600 </a:t>
            </a:r>
            <a:r>
              <a:rPr lang="en-GB" sz="2000" dirty="0"/>
              <a:t>based outside UK – growing</a:t>
            </a:r>
          </a:p>
          <a:p>
            <a:pPr marL="457200" lvl="1" indent="346075">
              <a:lnSpc>
                <a:spcPct val="120000"/>
              </a:lnSpc>
            </a:pPr>
            <a:r>
              <a:rPr lang="en-GB" sz="2000" dirty="0" smtClean="0"/>
              <a:t>800 </a:t>
            </a:r>
            <a:r>
              <a:rPr lang="en-GB" sz="2000" dirty="0"/>
              <a:t>Australia &amp; New Zealand</a:t>
            </a:r>
          </a:p>
          <a:p>
            <a:pPr marL="457200" lvl="1" indent="346075">
              <a:lnSpc>
                <a:spcPct val="120000"/>
              </a:lnSpc>
            </a:pPr>
            <a:r>
              <a:rPr lang="en-GB" sz="2000" dirty="0" smtClean="0"/>
              <a:t>500 India</a:t>
            </a:r>
            <a:endParaRPr lang="en-GB" sz="2000" dirty="0"/>
          </a:p>
          <a:p>
            <a:pPr marL="457200" lvl="1" indent="346075">
              <a:lnSpc>
                <a:spcPct val="120000"/>
              </a:lnSpc>
            </a:pPr>
            <a:r>
              <a:rPr lang="en-GB" sz="2000" dirty="0" smtClean="0"/>
              <a:t>480 </a:t>
            </a:r>
            <a:r>
              <a:rPr lang="en-GB" sz="2000" dirty="0"/>
              <a:t>mainland Europe</a:t>
            </a:r>
          </a:p>
          <a:p>
            <a:pPr marL="457200" lvl="1" indent="346075">
              <a:lnSpc>
                <a:spcPct val="120000"/>
              </a:lnSpc>
            </a:pPr>
            <a:r>
              <a:rPr lang="en-GB" sz="2000" dirty="0" smtClean="0"/>
              <a:t>170 </a:t>
            </a:r>
            <a:r>
              <a:rPr lang="en-GB" sz="2000" dirty="0"/>
              <a:t>Hong </a:t>
            </a:r>
            <a:r>
              <a:rPr lang="en-GB" sz="2000" dirty="0" smtClean="0"/>
              <a:t>Kong</a:t>
            </a:r>
          </a:p>
          <a:p>
            <a:pPr marL="457200" lvl="1" indent="346075">
              <a:lnSpc>
                <a:spcPct val="120000"/>
              </a:lnSpc>
            </a:pPr>
            <a:r>
              <a:rPr lang="en-GB" sz="2000" dirty="0" smtClean="0"/>
              <a:t>33 China</a:t>
            </a:r>
            <a:endParaRPr lang="en-GB" sz="2000" dirty="0"/>
          </a:p>
          <a:p>
            <a:pPr marL="457200" lvl="1" indent="346075">
              <a:lnSpc>
                <a:spcPct val="120000"/>
              </a:lnSpc>
            </a:pPr>
            <a:r>
              <a:rPr lang="en-GB" sz="2000" dirty="0" smtClean="0"/>
              <a:t>100 </a:t>
            </a:r>
            <a:r>
              <a:rPr lang="en-GB" sz="2000" dirty="0"/>
              <a:t>Africa</a:t>
            </a:r>
          </a:p>
          <a:p>
            <a:pPr marL="457200" lvl="1" indent="346075">
              <a:lnSpc>
                <a:spcPct val="120000"/>
              </a:lnSpc>
            </a:pPr>
            <a:r>
              <a:rPr lang="en-GB" sz="2000" dirty="0" smtClean="0"/>
              <a:t>85 North </a:t>
            </a:r>
            <a:r>
              <a:rPr lang="en-GB" sz="2000" dirty="0"/>
              <a:t>America</a:t>
            </a:r>
          </a:p>
          <a:p>
            <a:pPr marL="457200" lvl="1" indent="346075">
              <a:lnSpc>
                <a:spcPct val="120000"/>
              </a:lnSpc>
            </a:pPr>
            <a:r>
              <a:rPr lang="en-GB" sz="2000" dirty="0"/>
              <a:t>Rest spread around the world (total </a:t>
            </a:r>
            <a:r>
              <a:rPr lang="en-GB" sz="2000" dirty="0" smtClean="0"/>
              <a:t>51 </a:t>
            </a:r>
            <a:r>
              <a:rPr lang="en-GB" sz="2000" dirty="0"/>
              <a:t>countries)</a:t>
            </a:r>
          </a:p>
          <a:p>
            <a:pPr marL="177800" indent="-177800">
              <a:lnSpc>
                <a:spcPct val="120000"/>
              </a:lnSpc>
              <a:buFontTx/>
              <a:buNone/>
            </a:pPr>
            <a:endParaRPr lang="en-GB" sz="2000" dirty="0"/>
          </a:p>
        </p:txBody>
      </p:sp>
    </p:spTree>
    <p:extLst>
      <p:ext uri="{BB962C8B-B14F-4D97-AF65-F5344CB8AC3E}">
        <p14:creationId xmlns:p14="http://schemas.microsoft.com/office/powerpoint/2010/main" val="130970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4114800" y="457200"/>
            <a:ext cx="3810000" cy="1143000"/>
          </a:xfrm>
        </p:spPr>
        <p:txBody>
          <a:bodyPr/>
          <a:lstStyle/>
          <a:p>
            <a:r>
              <a:rPr lang="en-GB"/>
              <a:t>What we do for individuals</a:t>
            </a:r>
          </a:p>
        </p:txBody>
      </p:sp>
      <p:sp>
        <p:nvSpPr>
          <p:cNvPr id="38915" name="Rectangle 3"/>
          <p:cNvSpPr>
            <a:spLocks noGrp="1" noChangeArrowheads="1"/>
          </p:cNvSpPr>
          <p:nvPr>
            <p:ph type="subTitle" idx="1"/>
          </p:nvPr>
        </p:nvSpPr>
        <p:spPr>
          <a:xfrm>
            <a:off x="755650" y="1905000"/>
            <a:ext cx="7626350" cy="4114800"/>
          </a:xfrm>
        </p:spPr>
        <p:txBody>
          <a:bodyPr/>
          <a:lstStyle/>
          <a:p>
            <a:endParaRPr lang="en-GB" dirty="0"/>
          </a:p>
          <a:p>
            <a:r>
              <a:rPr lang="en-GB" sz="1800" dirty="0"/>
              <a:t>Provide a framework for technical and professional development and learning</a:t>
            </a:r>
          </a:p>
          <a:p>
            <a:r>
              <a:rPr lang="en-GB" sz="1800" dirty="0"/>
              <a:t>Provide recognition of competence and achievement by a peer group and with Engineering Council registration</a:t>
            </a:r>
          </a:p>
          <a:p>
            <a:pPr marL="0" indent="0">
              <a:buNone/>
            </a:pPr>
            <a:endParaRPr lang="en-GB" sz="1800" dirty="0"/>
          </a:p>
          <a:p>
            <a:r>
              <a:rPr lang="en-GB" sz="1800" dirty="0"/>
              <a:t>Provision of learning material and study groups</a:t>
            </a:r>
          </a:p>
          <a:p>
            <a:r>
              <a:rPr lang="en-GB" sz="1800" dirty="0"/>
              <a:t>Provide a neutral home for discussion with members from other companies and railway administrations</a:t>
            </a:r>
          </a:p>
          <a:p>
            <a:r>
              <a:rPr lang="en-GB" sz="1800" dirty="0"/>
              <a:t>Opportunities to see techniques and systems from other networks, suppliers and countries</a:t>
            </a:r>
          </a:p>
          <a:p>
            <a:r>
              <a:rPr lang="en-GB" sz="1800" dirty="0"/>
              <a:t>Cover wide range of systems from the oldest to the </a:t>
            </a:r>
            <a:r>
              <a:rPr lang="en-GB" sz="1800" dirty="0" smtClean="0"/>
              <a:t>newest</a:t>
            </a:r>
            <a:endParaRPr lang="en-GB" sz="1800" dirty="0"/>
          </a:p>
        </p:txBody>
      </p:sp>
    </p:spTree>
    <p:extLst>
      <p:ext uri="{BB962C8B-B14F-4D97-AF65-F5344CB8AC3E}">
        <p14:creationId xmlns:p14="http://schemas.microsoft.com/office/powerpoint/2010/main" val="694311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1"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1"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m1:Applications:Microsoft Office 2004:Templates:Presentations:Designs:Blank Presentation</Template>
  <TotalTime>4084</TotalTime>
  <Words>607</Words>
  <Application>Microsoft Office PowerPoint</Application>
  <PresentationFormat>Affichage à l'écran (4:3)</PresentationFormat>
  <Paragraphs>72</Paragraphs>
  <Slides>10</Slides>
  <Notes>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Blank Presentation</vt:lpstr>
      <vt:lpstr>Présentation PowerPoint</vt:lpstr>
      <vt:lpstr>What is the IRSE?</vt:lpstr>
      <vt:lpstr>The IRSE Purpose  (Extract from IRSE Memorandum of Association)</vt:lpstr>
      <vt:lpstr>The IRSE Purpose </vt:lpstr>
      <vt:lpstr>Sections</vt:lpstr>
      <vt:lpstr>What we do</vt:lpstr>
      <vt:lpstr>Membership Numbers</vt:lpstr>
      <vt:lpstr>Membership location</vt:lpstr>
      <vt:lpstr>What we do for individuals</vt:lpstr>
      <vt:lpstr>Licensing Scheme</vt:lpstr>
    </vt:vector>
  </TitlesOfParts>
  <Company>獫票楧栮捯洀鉭曮㞱Û뜰⠲쎔딁烊皭〼፥ᙼ䕸忤઱</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乩歫椠䱡畳椀㸲㻸ꔿ㌋䬮ꍰ䞮誀圇짗꾬钒붤鏊꣊㥊揤鞁</dc:creator>
  <cp:lastModifiedBy>5312423y</cp:lastModifiedBy>
  <cp:revision>70</cp:revision>
  <dcterms:created xsi:type="dcterms:W3CDTF">2009-02-16T15:51:23Z</dcterms:created>
  <dcterms:modified xsi:type="dcterms:W3CDTF">2014-08-13T08:19:26Z</dcterms:modified>
</cp:coreProperties>
</file>